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type="screen4x3" cy="6858000" cx="9144000"/>
  <p:notesSz cx="6858000" cy="9144000"/>
  <p:defaultTextStyle>
    <a:defPPr>
      <a:defRPr lang="fr-FR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CD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02" autoAdjust="0"/>
    <p:restoredTop sz="94639" autoAdjust="0"/>
  </p:normalViewPr>
  <p:slideViewPr>
    <p:cSldViewPr snapToGrid="0" snapToObjects="1">
      <p:cViewPr>
        <p:scale>
          <a:sx n="155" d="100"/>
          <a:sy n="155" d="100"/>
        </p:scale>
        <p:origin x="-1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e de titre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1048582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Cliquez pour modifier le style des sous-titres du masque</a:t>
            </a:r>
            <a:endParaRPr lang="fr-FR"/>
          </a:p>
        </p:txBody>
      </p:sp>
      <p:sp>
        <p:nvSpPr>
          <p:cNvPr id="104858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104858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58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re et texte vertical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1048622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104862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104862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62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itre vertical et texte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1048611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104861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104861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61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re et contenu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104858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104859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104859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59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En-tête de section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1048627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104862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104862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63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eux contenus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1048632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1048633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1048634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1048635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63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ison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1048638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1048639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1048640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1048641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1048642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1048643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644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re seul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1048607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104860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60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Vide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104864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64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u avec légende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1048649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1048650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104865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104865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65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 avec légende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104861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fr-FR"/>
          </a:p>
        </p:txBody>
      </p:sp>
      <p:sp>
        <p:nvSpPr>
          <p:cNvPr id="104861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104861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104861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62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1048577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104857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104857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4858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D0000"/>
            </a:gs>
            <a:gs pos="100000">
              <a:srgbClr val="FFFFFF"/>
            </a:gs>
          </a:gsLst>
          <a:lin ang="5460000" scaled="0"/>
        </a:gradFill>
        <a:effectLst/>
      </p:bgPr>
    </p:bg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re 1"/>
          <p:cNvSpPr>
            <a:spLocks noGrp="1"/>
          </p:cNvSpPr>
          <p:nvPr>
            <p:ph type="ctrTitle"/>
          </p:nvPr>
        </p:nvSpPr>
        <p:spPr>
          <a:xfrm>
            <a:off x="628445" y="999715"/>
            <a:ext cx="7772400" cy="1470025"/>
          </a:xfrm>
        </p:spPr>
        <p:txBody>
          <a:bodyPr/>
          <a:p>
            <a:r>
              <a:rPr dirty="0" lang="fr-FR" smtClean="0">
                <a:latin typeface="Lucida Calligraphy"/>
                <a:cs typeface="Lucida Calligraphy"/>
              </a:rPr>
              <a:t>La Corée du Sud </a:t>
            </a:r>
            <a:endParaRPr dirty="0" lang="fr-FR">
              <a:latin typeface="Lucida Calligraphy"/>
              <a:cs typeface="Lucida Calligraphy"/>
            </a:endParaRPr>
          </a:p>
        </p:txBody>
      </p:sp>
      <p:sp>
        <p:nvSpPr>
          <p:cNvPr id="1048587" name="Sous-titre 2"/>
          <p:cNvSpPr>
            <a:spLocks noGrp="1"/>
          </p:cNvSpPr>
          <p:nvPr>
            <p:ph type="subTitle" idx="1"/>
          </p:nvPr>
        </p:nvSpPr>
        <p:spPr>
          <a:xfrm>
            <a:off x="1306052" y="5225676"/>
            <a:ext cx="6400800" cy="1752600"/>
          </a:xfrm>
          <a:ln>
            <a:noFill/>
          </a:ln>
        </p:spPr>
        <p:txBody>
          <a:bodyPr/>
          <a:p>
            <a:r>
              <a:rPr b="1" dirty="0" lang="fr-FR" smtClean="0">
                <a:solidFill>
                  <a:srgbClr val="000000"/>
                </a:solidFill>
                <a:latin typeface="Lucida Calligraphy"/>
                <a:cs typeface="Lucida Calligraphy"/>
              </a:rPr>
              <a:t>Présenté</a:t>
            </a:r>
            <a:r>
              <a:rPr b="1" dirty="0" lang="fr-FR" smtClean="0">
                <a:latin typeface="Lucida Calligraphy"/>
                <a:cs typeface="Lucida Calligraphy"/>
              </a:rPr>
              <a:t> </a:t>
            </a:r>
            <a:r>
              <a:rPr b="1" dirty="0" lang="fr-FR" smtClean="0">
                <a:solidFill>
                  <a:srgbClr val="000000"/>
                </a:solidFill>
                <a:latin typeface="Lucida Calligraphy"/>
                <a:cs typeface="Lucida Calligraphy"/>
              </a:rPr>
              <a:t>pa</a:t>
            </a:r>
            <a:r>
              <a:rPr b="1" dirty="0" lang="en-US" smtClean="0">
                <a:solidFill>
                  <a:srgbClr val="000000"/>
                </a:solidFill>
                <a:latin typeface="Lucida Calligraphy"/>
                <a:cs typeface="Lucida Calligraphy"/>
              </a:rPr>
              <a:t>r</a:t>
            </a:r>
            <a:r>
              <a:rPr b="1" dirty="0" lang="en-US" smtClean="0">
                <a:solidFill>
                  <a:srgbClr val="000000"/>
                </a:solidFill>
                <a:latin typeface="Lucida Calligraphy"/>
                <a:cs typeface="Lucida Calligraphy"/>
              </a:rPr>
              <a:t> </a:t>
            </a:r>
            <a:r>
              <a:rPr b="1" dirty="0" lang="en-US" smtClean="0">
                <a:solidFill>
                  <a:srgbClr val="000000"/>
                </a:solidFill>
                <a:latin typeface="Lucida Calligraphy"/>
                <a:cs typeface="Lucida Calligraphy"/>
              </a:rPr>
              <a:t>R</a:t>
            </a:r>
            <a:r>
              <a:rPr b="1" dirty="0" lang="en-US" smtClean="0">
                <a:solidFill>
                  <a:srgbClr val="000000"/>
                </a:solidFill>
                <a:latin typeface="Lucida Calligraphy"/>
                <a:cs typeface="Lucida Calligraphy"/>
              </a:rPr>
              <a:t>i</a:t>
            </a:r>
            <a:r>
              <a:rPr b="1" dirty="0" lang="en-US" smtClean="0">
                <a:solidFill>
                  <a:srgbClr val="000000"/>
                </a:solidFill>
                <a:latin typeface="Lucida Calligraphy"/>
                <a:cs typeface="Lucida Calligraphy"/>
              </a:rPr>
              <a:t>h</a:t>
            </a:r>
            <a:r>
              <a:rPr b="1" dirty="0" lang="en-US" smtClean="0">
                <a:solidFill>
                  <a:srgbClr val="000000"/>
                </a:solidFill>
                <a:latin typeface="Lucida Calligraphy"/>
                <a:cs typeface="Lucida Calligraphy"/>
              </a:rPr>
              <a:t>e</a:t>
            </a:r>
            <a:r>
              <a:rPr b="1" dirty="0" lang="en-US" smtClean="0">
                <a:solidFill>
                  <a:srgbClr val="000000"/>
                </a:solidFill>
                <a:latin typeface="Lucida Calligraphy"/>
                <a:cs typeface="Lucida Calligraphy"/>
              </a:rPr>
              <a:t>m</a:t>
            </a:r>
            <a:endParaRPr b="1" dirty="0" lang="fr-FR">
              <a:solidFill>
                <a:srgbClr val="000000"/>
              </a:solidFill>
              <a:latin typeface="Lucida Calligraphy"/>
              <a:cs typeface="Lucida Calligraphy"/>
            </a:endParaRPr>
          </a:p>
        </p:txBody>
      </p:sp>
      <p:pic>
        <p:nvPicPr>
          <p:cNvPr id="2097152" name="Image 4" descr="Drapeau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997058">
            <a:off x="574906" y="2898136"/>
            <a:ext cx="2183716" cy="1318570"/>
          </a:xfrm>
          <a:prstGeom prst="rect"/>
        </p:spPr>
      </p:pic>
      <p:pic>
        <p:nvPicPr>
          <p:cNvPr id="2097153" name="Image 5" descr="Drapeau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0155350" flipV="1">
            <a:off x="6452641" y="2911556"/>
            <a:ext cx="2182895" cy="1398655"/>
          </a:xfrm>
          <a:prstGeom prst="rect"/>
        </p:spPr>
      </p:pic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CD0000"/>
            </a:gs>
            <a:gs pos="72000">
              <a:schemeClr val="bg1"/>
            </a:gs>
          </a:gsLst>
          <a:lin ang="5400000" scaled="0"/>
        </a:gradFill>
        <a:effectLst/>
      </p:bgPr>
    </p:bg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re 1"/>
          <p:cNvSpPr>
            <a:spLocks noGrp="1"/>
          </p:cNvSpPr>
          <p:nvPr>
            <p:ph type="title"/>
          </p:nvPr>
        </p:nvSpPr>
        <p:spPr>
          <a:xfrm>
            <a:off x="457200" y="73897"/>
            <a:ext cx="8229600" cy="1143000"/>
          </a:xfrm>
        </p:spPr>
        <p:txBody>
          <a:bodyPr>
            <a:normAutofit/>
          </a:bodyPr>
          <a:p>
            <a:r>
              <a:rPr dirty="0" sz="3200" lang="fr-FR" u="sng" smtClean="0">
                <a:latin typeface="Lucida Calligraphy"/>
                <a:cs typeface="Lucida Calligraphy"/>
              </a:rPr>
              <a:t>La carte d’identité</a:t>
            </a:r>
            <a:endParaRPr dirty="0" sz="3200" lang="fr-FR" u="sng">
              <a:latin typeface="Lucida Calligraphy"/>
              <a:cs typeface="Lucida Calligraphy"/>
            </a:endParaRPr>
          </a:p>
        </p:txBody>
      </p:sp>
      <p:sp>
        <p:nvSpPr>
          <p:cNvPr id="1048594" name="Espace réservé du contenu 2"/>
          <p:cNvSpPr>
            <a:spLocks noGrp="1"/>
          </p:cNvSpPr>
          <p:nvPr>
            <p:ph idx="1"/>
          </p:nvPr>
        </p:nvSpPr>
        <p:spPr>
          <a:xfrm>
            <a:off x="137651" y="902675"/>
            <a:ext cx="4450736" cy="4309806"/>
          </a:xfrm>
        </p:spPr>
        <p:txBody>
          <a:bodyPr>
            <a:normAutofit fontScale="75000" lnSpcReduction="20000"/>
          </a:bodyPr>
          <a:p>
            <a:r>
              <a:rPr dirty="0" sz="2000" lang="fr-FR" u="sng" smtClean="0">
                <a:latin typeface="Lucida Calligraphy"/>
                <a:cs typeface="Lucida Calligraphy"/>
              </a:rPr>
              <a:t>Le Continent </a:t>
            </a:r>
            <a:r>
              <a:rPr dirty="0" sz="2000" lang="fr-FR" smtClean="0">
                <a:latin typeface="Lucida Calligraphy"/>
                <a:cs typeface="Lucida Calligraphy"/>
              </a:rPr>
              <a:t>: Asie</a:t>
            </a:r>
          </a:p>
          <a:p>
            <a:endParaRPr dirty="0" sz="2000" lang="fr-FR" u="sng" smtClean="0">
              <a:latin typeface="Lucida Calligraphy"/>
              <a:cs typeface="Lucida Calligraphy"/>
            </a:endParaRPr>
          </a:p>
          <a:p>
            <a:r>
              <a:rPr dirty="0" sz="2000" lang="fr-FR" u="sng" smtClean="0">
                <a:latin typeface="Lucida Calligraphy"/>
                <a:cs typeface="Lucida Calligraphy"/>
              </a:rPr>
              <a:t>La Capitale </a:t>
            </a:r>
            <a:r>
              <a:rPr dirty="0" sz="2000" lang="fr-FR" smtClean="0">
                <a:latin typeface="Lucida Calligraphy"/>
                <a:cs typeface="Lucida Calligraphy"/>
              </a:rPr>
              <a:t>: Séoul ( Dont 1 coréen sur 5 y habite )   </a:t>
            </a:r>
          </a:p>
          <a:p>
            <a:endParaRPr dirty="0" sz="2000" lang="fr-FR" u="sng" smtClean="0">
              <a:latin typeface="Lucida Calligraphy"/>
              <a:cs typeface="Lucida Calligraphy"/>
            </a:endParaRPr>
          </a:p>
          <a:p>
            <a:r>
              <a:rPr dirty="0" sz="2000" lang="fr-FR" u="sng" smtClean="0">
                <a:latin typeface="Lucida Calligraphy"/>
                <a:cs typeface="Lucida Calligraphy"/>
              </a:rPr>
              <a:t>Le chef de l</a:t>
            </a:r>
            <a:r>
              <a:rPr dirty="0" sz="2000" lang="fr-FR" u="sng">
                <a:latin typeface="Lucida Calligraphy"/>
                <a:cs typeface="Lucida Calligraphy"/>
              </a:rPr>
              <a:t> </a:t>
            </a:r>
            <a:r>
              <a:rPr dirty="0" sz="2000" lang="fr-FR" u="sng" smtClean="0">
                <a:latin typeface="Lucida Calligraphy"/>
                <a:cs typeface="Lucida Calligraphy"/>
              </a:rPr>
              <a:t>‘ état  </a:t>
            </a:r>
            <a:r>
              <a:rPr dirty="0" sz="2000" lang="fr-FR" smtClean="0">
                <a:latin typeface="Lucida Calligraphy"/>
                <a:cs typeface="Lucida Calligraphy"/>
              </a:rPr>
              <a:t>: Park Geun-</a:t>
            </a:r>
            <a:r>
              <a:rPr dirty="0" sz="2000" lang="fr-FR" err="1" smtClean="0">
                <a:latin typeface="Lucida Calligraphy"/>
                <a:cs typeface="Lucida Calligraphy"/>
              </a:rPr>
              <a:t>hye</a:t>
            </a:r>
            <a:endParaRPr dirty="0" sz="2000" lang="fr-FR" smtClean="0">
              <a:latin typeface="Lucida Calligraphy"/>
              <a:cs typeface="Lucida Calligraphy"/>
            </a:endParaRPr>
          </a:p>
          <a:p>
            <a:endParaRPr dirty="0" sz="2000" lang="fr-FR" u="sng" smtClean="0">
              <a:latin typeface="Lucida Calligraphy"/>
              <a:cs typeface="Lucida Calligraphy"/>
            </a:endParaRPr>
          </a:p>
          <a:p>
            <a:r>
              <a:rPr dirty="0" sz="2000" lang="fr-FR" u="sng" smtClean="0">
                <a:latin typeface="Lucida Calligraphy"/>
                <a:cs typeface="Lucida Calligraphy"/>
              </a:rPr>
              <a:t>Régime :</a:t>
            </a:r>
            <a:r>
              <a:rPr dirty="0" sz="2000" lang="fr-FR" smtClean="0">
                <a:latin typeface="Lucida Calligraphy"/>
                <a:cs typeface="Lucida Calligraphy"/>
              </a:rPr>
              <a:t> démocratie (parlementaire)</a:t>
            </a:r>
          </a:p>
          <a:p>
            <a:endParaRPr dirty="0" sz="2000" lang="fr-FR">
              <a:latin typeface="Lucida Calligraphy"/>
              <a:cs typeface="Lucida Calligraphy"/>
            </a:endParaRPr>
          </a:p>
          <a:p>
            <a:r>
              <a:rPr dirty="0" sz="2000" lang="fr-FR" u="sng" smtClean="0">
                <a:latin typeface="Lucida Calligraphy"/>
                <a:cs typeface="Lucida Calligraphy"/>
              </a:rPr>
              <a:t>La population :</a:t>
            </a:r>
            <a:r>
              <a:rPr dirty="0" sz="2000" lang="fr-FR" smtClean="0">
                <a:latin typeface="Lucida Calligraphy"/>
                <a:cs typeface="Lucida Calligraphy"/>
              </a:rPr>
              <a:t>  49 millions d ’habitants ( Pour une superficie de 99 720 km2 )</a:t>
            </a:r>
          </a:p>
          <a:p>
            <a:endParaRPr dirty="0" sz="2000" lang="fr-FR" u="sng">
              <a:latin typeface="Lucida Calligraphy"/>
              <a:cs typeface="Lucida Calligraphy"/>
            </a:endParaRPr>
          </a:p>
          <a:p>
            <a:r>
              <a:rPr dirty="0" sz="2000" lang="fr-FR" u="sng" smtClean="0">
                <a:latin typeface="Lucida Calligraphy"/>
                <a:cs typeface="Lucida Calligraphy"/>
              </a:rPr>
              <a:t>Les langues : </a:t>
            </a:r>
            <a:r>
              <a:rPr dirty="0" sz="2000" lang="fr-FR" smtClean="0">
                <a:latin typeface="Lucida Calligraphy"/>
                <a:cs typeface="Lucida Calligraphy"/>
              </a:rPr>
              <a:t> le coréen est la langue officielle .Mais l ‘anglais commence à être pratiqué.</a:t>
            </a:r>
          </a:p>
          <a:p>
            <a:endParaRPr dirty="0" sz="2000" lang="fr-FR">
              <a:latin typeface="Lucida Calligraphy"/>
              <a:cs typeface="Lucida Calligraphy"/>
            </a:endParaRPr>
          </a:p>
          <a:p>
            <a:r>
              <a:rPr dirty="0" sz="2000" lang="fr-FR" u="sng" smtClean="0">
                <a:latin typeface="Lucida Calligraphy"/>
                <a:cs typeface="Lucida Calligraphy"/>
              </a:rPr>
              <a:t>Les religions </a:t>
            </a:r>
            <a:r>
              <a:rPr dirty="0" sz="2000" lang="fr-FR" smtClean="0">
                <a:latin typeface="Lucida Calligraphy"/>
                <a:cs typeface="Lucida Calligraphy"/>
              </a:rPr>
              <a:t>: Le christianisme et le bouddhisme sont les deux confessions dominantes.</a:t>
            </a:r>
          </a:p>
          <a:p>
            <a:endParaRPr dirty="0" sz="2000" lang="fr-FR" smtClean="0">
              <a:latin typeface="Lucida Calligraphy"/>
              <a:cs typeface="Lucida Calligraphy"/>
            </a:endParaRPr>
          </a:p>
          <a:p>
            <a:endParaRPr dirty="0" sz="2000" lang="fr-FR" smtClean="0">
              <a:latin typeface="Lucida Calligraphy"/>
              <a:cs typeface="Lucida Calligraphy"/>
            </a:endParaRPr>
          </a:p>
          <a:p>
            <a:pPr indent="0" marL="0">
              <a:buNone/>
            </a:pPr>
            <a:endParaRPr dirty="0" sz="2000" lang="fr-FR" smtClean="0">
              <a:latin typeface="Lucida Calligraphy"/>
              <a:cs typeface="Lucida Calligraphy"/>
            </a:endParaRPr>
          </a:p>
          <a:p>
            <a:pPr indent="0" marL="0">
              <a:buNone/>
            </a:pPr>
            <a:endParaRPr dirty="0" sz="2000" lang="fr-FR" smtClean="0">
              <a:latin typeface="Lucida Calligraphy"/>
              <a:cs typeface="Lucida Calligraphy"/>
            </a:endParaRPr>
          </a:p>
          <a:p>
            <a:endParaRPr dirty="0" sz="2000" lang="fr-FR" smtClean="0">
              <a:latin typeface="Lucida Calligraphy"/>
              <a:cs typeface="Lucida Calligraphy"/>
            </a:endParaRPr>
          </a:p>
          <a:p>
            <a:endParaRPr dirty="0" lang="fr-FR">
              <a:latin typeface="Lucida Calligraphy"/>
              <a:cs typeface="Lucida Calligraphy"/>
            </a:endParaRPr>
          </a:p>
        </p:txBody>
      </p:sp>
      <p:pic>
        <p:nvPicPr>
          <p:cNvPr id="2097154" name="Image 3" descr="planisphère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53503" y="4781240"/>
            <a:ext cx="4368711" cy="1987240"/>
          </a:xfrm>
          <a:prstGeom prst="rect"/>
        </p:spPr>
      </p:pic>
      <p:pic>
        <p:nvPicPr>
          <p:cNvPr id="2097155" name="Image 7" descr="LA carte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637161" y="3528256"/>
            <a:ext cx="2739983" cy="2629500"/>
          </a:xfrm>
          <a:prstGeom prst="rect"/>
        </p:spPr>
      </p:pic>
      <p:pic>
        <p:nvPicPr>
          <p:cNvPr id="2097156" name="Image 8" descr="La capitale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022214" y="1000996"/>
            <a:ext cx="3354930" cy="1887148"/>
          </a:xfrm>
          <a:prstGeom prst="rect"/>
        </p:spPr>
      </p:pic>
      <p:sp>
        <p:nvSpPr>
          <p:cNvPr id="1048595" name="ZoneTexte 10"/>
          <p:cNvSpPr txBox="1"/>
          <p:nvPr/>
        </p:nvSpPr>
        <p:spPr>
          <a:xfrm>
            <a:off x="5553022" y="2888144"/>
            <a:ext cx="1808481" cy="358141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fr-FR" smtClean="0">
                <a:latin typeface="Lucida Calligraphy"/>
                <a:cs typeface="Lucida Calligraphy"/>
              </a:rPr>
              <a:t>La ville de Séoul</a:t>
            </a:r>
            <a:endParaRPr dirty="0" lang="fr-FR">
              <a:latin typeface="Lucida Calligraphy"/>
              <a:cs typeface="Lucida Calligraphy"/>
            </a:endParaRPr>
          </a:p>
        </p:txBody>
      </p:sp>
      <p:sp>
        <p:nvSpPr>
          <p:cNvPr id="1048596" name="ZoneTexte 5"/>
          <p:cNvSpPr txBox="1"/>
          <p:nvPr/>
        </p:nvSpPr>
        <p:spPr>
          <a:xfrm>
            <a:off x="6010110" y="6247263"/>
            <a:ext cx="1579881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fr-FR" smtClean="0">
                <a:latin typeface="Lucida Calligraphy"/>
                <a:cs typeface="Lucida Calligraphy"/>
              </a:rPr>
              <a:t>Carte du pays</a:t>
            </a:r>
            <a:endParaRPr dirty="0" lang="fr-FR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D0000"/>
            </a:gs>
            <a:gs pos="65000">
              <a:schemeClr val="bg1"/>
            </a:gs>
          </a:gsLst>
          <a:lin ang="5400000" scaled="0"/>
        </a:gradFill>
        <a:effectLst/>
      </p:bgPr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u="sng" smtClean="0">
                <a:latin typeface="Lucida Calligraphy"/>
                <a:cs typeface="Lucida Calligraphy"/>
              </a:rPr>
              <a:t>Les plats classiques </a:t>
            </a:r>
            <a:r>
              <a:rPr dirty="0" lang="fr-FR" u="sng" smtClean="0">
                <a:latin typeface="Lucida Calligraphy"/>
                <a:cs typeface="Lucida Calligraphy"/>
              </a:rPr>
              <a:t>de la nourriture Coréenne </a:t>
            </a:r>
            <a:endParaRPr dirty="0" lang="fr-FR" u="sng">
              <a:latin typeface="Lucida Calligraphy"/>
              <a:cs typeface="Lucida Calligraphy"/>
            </a:endParaRPr>
          </a:p>
        </p:txBody>
      </p:sp>
      <p:sp>
        <p:nvSpPr>
          <p:cNvPr id="1048598" name="Espace réservé du contenu 2"/>
          <p:cNvSpPr>
            <a:spLocks noGrp="1"/>
          </p:cNvSpPr>
          <p:nvPr>
            <p:ph idx="1"/>
          </p:nvPr>
        </p:nvSpPr>
        <p:spPr>
          <a:xfrm>
            <a:off x="334297" y="1690329"/>
            <a:ext cx="8229600" cy="4525963"/>
          </a:xfrm>
        </p:spPr>
        <p:txBody>
          <a:bodyPr>
            <a:normAutofit/>
          </a:bodyPr>
          <a:p>
            <a:r>
              <a:rPr dirty="0" sz="1800" lang="fr-FR" smtClean="0">
                <a:latin typeface="Lucida Calligraphy"/>
                <a:cs typeface="Lucida Calligraphy"/>
              </a:rPr>
              <a:t>Le </a:t>
            </a:r>
            <a:r>
              <a:rPr dirty="0" sz="1800" lang="fr-FR" err="1" smtClean="0">
                <a:latin typeface="Lucida Calligraphy"/>
                <a:cs typeface="Lucida Calligraphy"/>
              </a:rPr>
              <a:t>Bibimbap</a:t>
            </a:r>
            <a:r>
              <a:rPr dirty="0" sz="1800" lang="fr-FR" smtClean="0">
                <a:latin typeface="Lucida Calligraphy"/>
                <a:cs typeface="Lucida Calligraphy"/>
              </a:rPr>
              <a:t> est à base de riz que l ‘on mélange avec différents ingrédients (Viande , légumes sautés ou pas …)</a:t>
            </a:r>
          </a:p>
          <a:p>
            <a:endParaRPr dirty="0" sz="1800" lang="fr-FR">
              <a:latin typeface="Lucida Calligraphy"/>
              <a:cs typeface="Lucida Calligraphy"/>
            </a:endParaRPr>
          </a:p>
          <a:p>
            <a:endParaRPr dirty="0" sz="1800" lang="fr-FR" smtClean="0">
              <a:latin typeface="Lucida Calligraphy"/>
              <a:cs typeface="Lucida Calligraphy"/>
            </a:endParaRPr>
          </a:p>
          <a:p>
            <a:endParaRPr dirty="0" sz="1800" lang="fr-FR">
              <a:latin typeface="Lucida Calligraphy"/>
              <a:cs typeface="Lucida Calligraphy"/>
            </a:endParaRPr>
          </a:p>
          <a:p>
            <a:endParaRPr dirty="0" sz="1800" lang="fr-FR" smtClean="0">
              <a:latin typeface="Lucida Calligraphy"/>
              <a:cs typeface="Lucida Calligraphy"/>
            </a:endParaRPr>
          </a:p>
          <a:p>
            <a:endParaRPr dirty="0" sz="1800" lang="fr-FR" smtClean="0">
              <a:latin typeface="Lucida Calligraphy"/>
              <a:cs typeface="Lucida Calligraphy"/>
            </a:endParaRPr>
          </a:p>
          <a:p>
            <a:r>
              <a:rPr dirty="0" sz="1800" lang="fr-FR" smtClean="0">
                <a:latin typeface="Lucida Calligraphy"/>
                <a:cs typeface="Lucida Calligraphy"/>
              </a:rPr>
              <a:t>Le </a:t>
            </a:r>
            <a:r>
              <a:rPr dirty="0" sz="1800" lang="fr-FR" err="1" smtClean="0">
                <a:latin typeface="Lucida Calligraphy"/>
                <a:cs typeface="Lucida Calligraphy"/>
              </a:rPr>
              <a:t>samgyetang</a:t>
            </a:r>
            <a:r>
              <a:rPr dirty="0" sz="1800" lang="fr-FR" smtClean="0">
                <a:latin typeface="Lucida Calligraphy"/>
                <a:cs typeface="Lucida Calligraphy"/>
              </a:rPr>
              <a:t> est constitué d ’un coquelet, farci avec du riz et une </a:t>
            </a:r>
            <a:r>
              <a:rPr dirty="0" sz="1800" lang="fr-FR" err="1" smtClean="0">
                <a:latin typeface="Lucida Calligraphy"/>
                <a:cs typeface="Lucida Calligraphy"/>
              </a:rPr>
              <a:t>chataigne</a:t>
            </a:r>
            <a:r>
              <a:rPr dirty="0" sz="1800" lang="fr-FR" smtClean="0">
                <a:latin typeface="Lucida Calligraphy"/>
                <a:cs typeface="Lucida Calligraphy"/>
              </a:rPr>
              <a:t> que l ‘on fait cuire dans du bouillon .</a:t>
            </a:r>
          </a:p>
          <a:p>
            <a:endParaRPr dirty="0" sz="1800" lang="fr-FR">
              <a:latin typeface="Lucida Calligraphy"/>
              <a:cs typeface="Lucida Calligraphy"/>
            </a:endParaRPr>
          </a:p>
          <a:p>
            <a:endParaRPr dirty="0" sz="1800" lang="fr-FR" smtClean="0">
              <a:latin typeface="Lucida Calligraphy"/>
              <a:cs typeface="Lucida Calligraphy"/>
            </a:endParaRPr>
          </a:p>
          <a:p>
            <a:endParaRPr dirty="0" sz="1800" lang="fr-FR">
              <a:latin typeface="Lucida Calligraphy"/>
              <a:cs typeface="Lucida Calligraphy"/>
            </a:endParaRPr>
          </a:p>
          <a:p>
            <a:endParaRPr dirty="0" sz="1800" lang="fr-FR" smtClean="0">
              <a:latin typeface="Lucida Calligraphy"/>
              <a:cs typeface="Lucida Calligraphy"/>
            </a:endParaRPr>
          </a:p>
          <a:p>
            <a:endParaRPr dirty="0" sz="1800" lang="fr-FR">
              <a:latin typeface="Lucida Calligraphy"/>
              <a:cs typeface="Lucida Calligraphy"/>
            </a:endParaRPr>
          </a:p>
        </p:txBody>
      </p:sp>
      <p:pic>
        <p:nvPicPr>
          <p:cNvPr id="2097157" name="Image 3" descr="Bibimbap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5742" y="2487151"/>
            <a:ext cx="2734752" cy="1307034"/>
          </a:xfrm>
          <a:prstGeom prst="rect"/>
        </p:spPr>
      </p:pic>
      <p:sp>
        <p:nvSpPr>
          <p:cNvPr id="1048599" name="ZoneTexte 4"/>
          <p:cNvSpPr txBox="1"/>
          <p:nvPr/>
        </p:nvSpPr>
        <p:spPr>
          <a:xfrm>
            <a:off x="457200" y="3695291"/>
            <a:ext cx="184666" cy="369332"/>
          </a:xfrm>
          <a:prstGeom prst="rect"/>
          <a:noFill/>
        </p:spPr>
        <p:txBody>
          <a:bodyPr rtlCol="0" wrap="none">
            <a:spAutoFit/>
          </a:bodyPr>
          <a:p>
            <a:endParaRPr dirty="0" lang="fr-FR"/>
          </a:p>
        </p:txBody>
      </p:sp>
      <p:pic>
        <p:nvPicPr>
          <p:cNvPr id="2097158" name="Image 5" descr="samgyetang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35742" y="4666636"/>
            <a:ext cx="2734752" cy="1388395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D0000"/>
            </a:gs>
            <a:gs pos="64000">
              <a:schemeClr val="bg1"/>
            </a:gs>
          </a:gsLst>
          <a:lin ang="5400000" scaled="0"/>
        </a:gra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4000" lang="fr-FR" u="sng" smtClean="0">
                <a:latin typeface="Lucida Calligraphy"/>
                <a:cs typeface="Lucida Calligraphy"/>
              </a:rPr>
              <a:t>Les monuments principaux</a:t>
            </a:r>
            <a:br>
              <a:rPr dirty="0" sz="4000" lang="fr-FR" u="sng" smtClean="0">
                <a:latin typeface="Lucida Calligraphy"/>
                <a:cs typeface="Lucida Calligraphy"/>
              </a:rPr>
            </a:br>
            <a:r>
              <a:rPr dirty="0" sz="2200" lang="fr-FR" u="sng" smtClean="0">
                <a:latin typeface="Lucida Calligraphy"/>
                <a:cs typeface="Lucida Calligraphy"/>
              </a:rPr>
              <a:t>( classés dans le patrimoine de l ‘UNESCO)</a:t>
            </a:r>
            <a:endParaRPr dirty="0" sz="2200" lang="fr-FR" u="sng">
              <a:latin typeface="Lucida Calligraphy"/>
              <a:cs typeface="Lucida Calligraphy"/>
            </a:endParaRPr>
          </a:p>
        </p:txBody>
      </p:sp>
      <p:sp>
        <p:nvSpPr>
          <p:cNvPr id="1048601" name="Espace réservé du contenu 2"/>
          <p:cNvSpPr>
            <a:spLocks noGrp="1"/>
          </p:cNvSpPr>
          <p:nvPr>
            <p:ph idx="1"/>
          </p:nvPr>
        </p:nvSpPr>
        <p:spPr>
          <a:xfrm>
            <a:off x="286774" y="1417638"/>
            <a:ext cx="8400026" cy="4708525"/>
          </a:xfrm>
        </p:spPr>
        <p:txBody>
          <a:bodyPr>
            <a:normAutofit/>
          </a:bodyPr>
          <a:p>
            <a:pPr indent="0" marL="0">
              <a:buNone/>
            </a:pPr>
            <a:endParaRPr dirty="0" sz="2400" lang="fr-FR" smtClean="0">
              <a:latin typeface="Lucida Calligraphy"/>
              <a:cs typeface="Lucida Calligraphy"/>
            </a:endParaRPr>
          </a:p>
          <a:p>
            <a:pPr indent="0" marL="0">
              <a:buNone/>
            </a:pPr>
            <a:r>
              <a:rPr dirty="0" sz="2400" lang="fr-FR" smtClean="0">
                <a:latin typeface="Lucida Calligraphy"/>
                <a:cs typeface="Lucida Calligraphy"/>
              </a:rPr>
              <a:t>La forteresse de </a:t>
            </a:r>
            <a:r>
              <a:rPr dirty="0" sz="2400" lang="fr-FR" err="1" smtClean="0">
                <a:latin typeface="Lucida Calligraphy"/>
                <a:cs typeface="Lucida Calligraphy"/>
              </a:rPr>
              <a:t>Hwaseong</a:t>
            </a:r>
            <a:r>
              <a:rPr dirty="0" sz="2400" lang="fr-FR" smtClean="0">
                <a:latin typeface="Lucida Calligraphy"/>
                <a:cs typeface="Lucida Calligraphy"/>
              </a:rPr>
              <a:t> :</a:t>
            </a:r>
          </a:p>
          <a:p>
            <a:pPr indent="0" marL="0">
              <a:buNone/>
            </a:pPr>
            <a:endParaRPr dirty="0" sz="2400" lang="fr-FR">
              <a:latin typeface="Lucida Calligraphy"/>
              <a:cs typeface="Lucida Calligraphy"/>
            </a:endParaRPr>
          </a:p>
          <a:p>
            <a:pPr indent="0" marL="0">
              <a:buNone/>
            </a:pPr>
            <a:endParaRPr dirty="0" sz="2400" lang="fr-FR" smtClean="0">
              <a:latin typeface="Lucida Calligraphy"/>
              <a:cs typeface="Lucida Calligraphy"/>
            </a:endParaRPr>
          </a:p>
          <a:p>
            <a:pPr indent="0" marL="0">
              <a:buNone/>
            </a:pPr>
            <a:endParaRPr dirty="0" sz="2400" lang="fr-FR">
              <a:latin typeface="Lucida Calligraphy"/>
              <a:cs typeface="Lucida Calligraphy"/>
            </a:endParaRPr>
          </a:p>
          <a:p>
            <a:pPr indent="0" marL="0">
              <a:buNone/>
            </a:pPr>
            <a:endParaRPr dirty="0" sz="2400" lang="fr-FR" smtClean="0">
              <a:latin typeface="Lucida Calligraphy"/>
              <a:cs typeface="Lucida Calligraphy"/>
            </a:endParaRPr>
          </a:p>
          <a:p>
            <a:pPr indent="0" marL="0">
              <a:buNone/>
            </a:pPr>
            <a:r>
              <a:rPr dirty="0" sz="2400" lang="fr-FR" smtClean="0">
                <a:latin typeface="Lucida Calligraphy"/>
                <a:cs typeface="Lucida Calligraphy"/>
              </a:rPr>
              <a:t>Le temple de </a:t>
            </a:r>
            <a:r>
              <a:rPr dirty="0" sz="2400" lang="fr-FR" err="1" smtClean="0">
                <a:latin typeface="Lucida Calligraphy"/>
                <a:cs typeface="Lucida Calligraphy"/>
              </a:rPr>
              <a:t>Bulguksa</a:t>
            </a:r>
            <a:r>
              <a:rPr dirty="0" sz="2400" lang="fr-FR" smtClean="0">
                <a:latin typeface="Lucida Calligraphy"/>
                <a:cs typeface="Lucida Calligraphy"/>
              </a:rPr>
              <a:t>:</a:t>
            </a:r>
            <a:endParaRPr dirty="0" sz="2400" lang="fr-FR">
              <a:latin typeface="Lucida Calligraphy"/>
              <a:cs typeface="Lucida Calligraphy"/>
            </a:endParaRPr>
          </a:p>
          <a:p>
            <a:pPr indent="0" marL="0">
              <a:buNone/>
            </a:pPr>
            <a:endParaRPr dirty="0" sz="2400" lang="fr-FR">
              <a:latin typeface="Lucida Calligraphy"/>
              <a:cs typeface="Lucida Calligraphy"/>
            </a:endParaRPr>
          </a:p>
        </p:txBody>
      </p:sp>
      <p:pic>
        <p:nvPicPr>
          <p:cNvPr id="2097159" name="Image 3" descr="suwon-forteresse-hwaseong-porte-sud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227484" y="2222294"/>
            <a:ext cx="3009900" cy="2257426"/>
          </a:xfrm>
          <a:prstGeom prst="rect"/>
        </p:spPr>
      </p:pic>
      <p:pic>
        <p:nvPicPr>
          <p:cNvPr id="2097160" name="Image 4" descr="Temple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227484" y="4736650"/>
            <a:ext cx="3009900" cy="2002952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CD0000"/>
            </a:gs>
            <a:gs pos="67000">
              <a:schemeClr val="bg1"/>
            </a:gs>
          </a:gsLst>
          <a:lin ang="5400000" scaled="0"/>
        </a:gradFill>
        <a:effectLst/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fr-FR" smtClean="0">
                <a:latin typeface="Lucida Calligraphy"/>
                <a:cs typeface="Lucida Calligraphy"/>
              </a:rPr>
              <a:t>L ‘habit traditionnel</a:t>
            </a:r>
            <a:endParaRPr dirty="0" lang="fr-FR">
              <a:latin typeface="Lucida Calligraphy"/>
              <a:cs typeface="Lucida Calligraphy"/>
            </a:endParaRPr>
          </a:p>
        </p:txBody>
      </p:sp>
      <p:sp>
        <p:nvSpPr>
          <p:cNvPr id="1048603" name="Espace réservé du contenu 2"/>
          <p:cNvSpPr>
            <a:spLocks noGrp="1"/>
          </p:cNvSpPr>
          <p:nvPr>
            <p:ph idx="1"/>
          </p:nvPr>
        </p:nvSpPr>
        <p:spPr>
          <a:xfrm>
            <a:off x="137653" y="1796845"/>
            <a:ext cx="5237315" cy="4525963"/>
          </a:xfrm>
        </p:spPr>
        <p:txBody>
          <a:bodyPr>
            <a:normAutofit/>
          </a:bodyPr>
          <a:p>
            <a:pPr algn="just"/>
            <a:r>
              <a:rPr dirty="0" sz="2000" lang="fr-FR" smtClean="0">
                <a:latin typeface="Lucida Calligraphy"/>
                <a:cs typeface="Lucida Calligraphy"/>
              </a:rPr>
              <a:t>Le </a:t>
            </a:r>
            <a:r>
              <a:rPr dirty="0" sz="2000" lang="fr-FR" err="1" smtClean="0">
                <a:latin typeface="Lucida Calligraphy"/>
                <a:cs typeface="Lucida Calligraphy"/>
              </a:rPr>
              <a:t>Hanbok</a:t>
            </a:r>
            <a:r>
              <a:rPr dirty="0" sz="2000" lang="fr-FR" smtClean="0">
                <a:latin typeface="Lucida Calligraphy"/>
                <a:cs typeface="Lucida Calligraphy"/>
              </a:rPr>
              <a:t> : Le </a:t>
            </a:r>
            <a:r>
              <a:rPr dirty="0" sz="2000" lang="fr-FR">
                <a:latin typeface="Lucida Calligraphy"/>
                <a:cs typeface="Lucida Calligraphy"/>
              </a:rPr>
              <a:t>« </a:t>
            </a:r>
            <a:r>
              <a:rPr dirty="0" sz="2000" lang="fr-FR" err="1">
                <a:latin typeface="Lucida Calligraphy"/>
                <a:cs typeface="Lucida Calligraphy"/>
              </a:rPr>
              <a:t>hanbok</a:t>
            </a:r>
            <a:r>
              <a:rPr dirty="0" sz="2000" lang="fr-FR">
                <a:latin typeface="Lucida Calligraphy"/>
                <a:cs typeface="Lucida Calligraphy"/>
              </a:rPr>
              <a:t> pour </a:t>
            </a:r>
            <a:r>
              <a:rPr dirty="0" sz="2000" lang="fr-FR" smtClean="0">
                <a:latin typeface="Lucida Calligraphy"/>
                <a:cs typeface="Lucida Calligraphy"/>
              </a:rPr>
              <a:t>femme </a:t>
            </a:r>
            <a:r>
              <a:rPr dirty="0" sz="2000" lang="fr-FR">
                <a:latin typeface="Lucida Calligraphy"/>
                <a:cs typeface="Lucida Calligraphy"/>
              </a:rPr>
              <a:t>» se compose d’une grande pièce de tissu attachée au niveau de la poitrine qui forme une longue jupe appelée « </a:t>
            </a:r>
            <a:r>
              <a:rPr dirty="0" sz="2000" lang="fr-FR" err="1">
                <a:latin typeface="Lucida Calligraphy"/>
                <a:cs typeface="Lucida Calligraphy"/>
              </a:rPr>
              <a:t>chima</a:t>
            </a:r>
            <a:r>
              <a:rPr dirty="0" sz="2000" lang="fr-FR">
                <a:latin typeface="Lucida Calligraphy"/>
                <a:cs typeface="Lucida Calligraphy"/>
              </a:rPr>
              <a:t> </a:t>
            </a:r>
            <a:r>
              <a:rPr dirty="0" sz="2000" lang="fr-FR" smtClean="0">
                <a:latin typeface="Lucida Calligraphy"/>
                <a:cs typeface="Lucida Calligraphy"/>
              </a:rPr>
              <a:t>» et </a:t>
            </a:r>
            <a:r>
              <a:rPr dirty="0" sz="2000" lang="fr-FR">
                <a:latin typeface="Lucida Calligraphy"/>
                <a:cs typeface="Lucida Calligraphy"/>
              </a:rPr>
              <a:t>d’une veste nommée « </a:t>
            </a:r>
            <a:r>
              <a:rPr dirty="0" sz="2000" lang="fr-FR" err="1">
                <a:latin typeface="Lucida Calligraphy"/>
                <a:cs typeface="Lucida Calligraphy"/>
              </a:rPr>
              <a:t>jeogori</a:t>
            </a:r>
            <a:r>
              <a:rPr dirty="0" sz="2000" lang="fr-FR">
                <a:latin typeface="Lucida Calligraphy"/>
                <a:cs typeface="Lucida Calligraphy"/>
              </a:rPr>
              <a:t> », plutôt </a:t>
            </a:r>
            <a:r>
              <a:rPr dirty="0" sz="2000" lang="fr-FR" smtClean="0">
                <a:latin typeface="Lucida Calligraphy"/>
                <a:cs typeface="Lucida Calligraphy"/>
              </a:rPr>
              <a:t>courte .</a:t>
            </a:r>
            <a:endParaRPr dirty="0" sz="2000" lang="fr-FR">
              <a:latin typeface="Lucida Calligraphy"/>
              <a:cs typeface="Lucida Calligraphy"/>
            </a:endParaRPr>
          </a:p>
        </p:txBody>
      </p:sp>
      <p:pic>
        <p:nvPicPr>
          <p:cNvPr id="2097161" name="Image 3" descr="-Hanbok--Korean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620620" y="1696064"/>
            <a:ext cx="2623728" cy="2623728"/>
          </a:xfrm>
          <a:prstGeom prst="rect"/>
        </p:spPr>
      </p:pic>
      <p:pic>
        <p:nvPicPr>
          <p:cNvPr id="2097162" name="Image 4" descr="-Hanbok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084718" y="4399934"/>
            <a:ext cx="2330501" cy="2330501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CD0000"/>
            </a:gs>
            <a:gs pos="68000">
              <a:schemeClr val="bg1"/>
            </a:gs>
          </a:gsLst>
          <a:lin ang="5400000" scaled="0"/>
        </a:gradFill>
        <a:effectLst/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re 1"/>
          <p:cNvSpPr>
            <a:spLocks noGrp="1"/>
          </p:cNvSpPr>
          <p:nvPr>
            <p:ph type="title"/>
          </p:nvPr>
        </p:nvSpPr>
        <p:spPr>
          <a:xfrm>
            <a:off x="334296" y="2044444"/>
            <a:ext cx="8229600" cy="1143000"/>
          </a:xfrm>
        </p:spPr>
        <p:txBody>
          <a:bodyPr/>
          <a:p>
            <a:r>
              <a:rPr dirty="0" lang="fr-FR" smtClean="0">
                <a:latin typeface="Lucida Calligraphy"/>
                <a:cs typeface="Lucida Calligraphy"/>
              </a:rPr>
              <a:t>Merci à tous !</a:t>
            </a:r>
            <a:endParaRPr dirty="0" lang="fr-FR">
              <a:latin typeface="Lucida Calligraphy"/>
              <a:cs typeface="Lucida Calligraphy"/>
            </a:endParaRPr>
          </a:p>
        </p:txBody>
      </p:sp>
      <p:sp>
        <p:nvSpPr>
          <p:cNvPr id="1048605" name="Espace réservé du contenu 2"/>
          <p:cNvSpPr>
            <a:spLocks noGrp="1"/>
          </p:cNvSpPr>
          <p:nvPr>
            <p:ph idx="1"/>
          </p:nvPr>
        </p:nvSpPr>
        <p:spPr>
          <a:xfrm>
            <a:off x="457200" y="5784645"/>
            <a:ext cx="8229600" cy="341518"/>
          </a:xfrm>
        </p:spPr>
        <p:txBody>
          <a:bodyPr>
            <a:normAutofit fontScale="71875" lnSpcReduction="20000"/>
          </a:bodyPr>
          <a:p>
            <a:pPr indent="0" marL="0">
              <a:buNone/>
            </a:pPr>
            <a:endParaRPr dirty="0"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Macintosh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Présentation PowerPoint</dc:title>
  <dc:creator>Patricia MENGUY</dc:creator>
  <cp:lastModifiedBy>Patricia MENGUY</cp:lastModifiedBy>
  <dcterms:created xsi:type="dcterms:W3CDTF">2016-10-31T05:47:36Z</dcterms:created>
  <dcterms:modified xsi:type="dcterms:W3CDTF">2023-05-04T01:45:30Z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aebf308c08b147e38f16150a88ddacb9</vt:lpwstr>
  </property>
</Properties>
</file>