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3"/>
    <p:sldId id="372" r:id="rId4"/>
    <p:sldId id="373" r:id="rId5"/>
    <p:sldId id="339" r:id="rId6"/>
    <p:sldId id="365" r:id="rId7"/>
    <p:sldId id="374" r:id="rId8"/>
    <p:sldId id="377" r:id="rId9"/>
    <p:sldId id="378" r:id="rId10"/>
    <p:sldId id="379" r:id="rId11"/>
    <p:sldId id="270" r:id="rId12"/>
    <p:sldId id="366" r:id="rId13"/>
    <p:sldId id="367" r:id="rId14"/>
    <p:sldId id="338" r:id="rId15"/>
    <p:sldId id="380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388" r:id="rId24"/>
    <p:sldId id="389" r:id="rId25"/>
    <p:sldId id="370" r:id="rId26"/>
    <p:sldId id="375" r:id="rId27"/>
    <p:sldId id="376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CB0"/>
    <a:srgbClr val="CC3300"/>
    <a:srgbClr val="176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40" autoAdjust="0"/>
    <p:restoredTop sz="99130" autoAdjust="0"/>
  </p:normalViewPr>
  <p:slideViewPr>
    <p:cSldViewPr snapToGrid="0">
      <p:cViewPr>
        <p:scale>
          <a:sx n="62" d="100"/>
          <a:sy n="62" d="100"/>
        </p:scale>
        <p:origin x="-936" y="-306"/>
      </p:cViewPr>
      <p:guideLst>
        <p:guide orient="horz" pos="219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FCAAB-9484-42C6-9876-86BAA044BFDA}" type="datetimeFigureOut">
              <a:rPr lang="fr-FR" smtClean="0"/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52ED3-C7C3-4530-9C6D-072F3AE0D863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 hasCustomPrompt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 hasCustomPrompt="1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F809-CA0E-4452-AB29-40A224C1CFBF}" type="slidenum">
              <a:rPr lang="fr-FR" smtClean="0"/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 hasCustomPrompt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 hasCustomPrompt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 hasCustomPrompt="1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 hasCustomPrompt="1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 hasCustomPrompt="1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 hasCustomPrompt="1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 hasCustomPrompt="1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99EAF809-CA0E-4452-AB29-40A224C1CFB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AF809-CA0E-4452-AB29-40A224C1CFB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 hasCustomPrompt="1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 hasCustomPrompt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  <a:endParaRPr lang="fr-FR" smtClean="0"/>
          </a:p>
          <a:p>
            <a:pPr lvl="1" eaLnBrk="1" latinLnBrk="0" hangingPunct="1"/>
            <a:r>
              <a:rPr lang="fr-FR" smtClean="0"/>
              <a:t>Deuxième niveau</a:t>
            </a:r>
            <a:endParaRPr lang="fr-FR" smtClean="0"/>
          </a:p>
          <a:p>
            <a:pPr lvl="2" eaLnBrk="1" latinLnBrk="0" hangingPunct="1"/>
            <a:r>
              <a:rPr lang="fr-FR" smtClean="0"/>
              <a:t>Troisième niveau</a:t>
            </a:r>
            <a:endParaRPr lang="fr-FR" smtClean="0"/>
          </a:p>
          <a:p>
            <a:pPr lvl="3" eaLnBrk="1" latinLnBrk="0" hangingPunct="1"/>
            <a:r>
              <a:rPr lang="fr-FR" smtClean="0"/>
              <a:t>Quatrième niveau</a:t>
            </a:r>
            <a:endParaRPr lang="fr-FR" smtClean="0"/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0B33BDB-E875-46BE-9197-BC2C47E3827C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EAF809-CA0E-4452-AB29-40A224C1CFBF}" type="slidenum">
              <a:rPr lang="fr-FR" smtClean="0"/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  <a:endParaRPr kumimoji="0" lang="fr-FR" smtClean="0"/>
          </a:p>
          <a:p>
            <a:pPr lvl="1" eaLnBrk="1" latinLnBrk="0" hangingPunct="1"/>
            <a:r>
              <a:rPr kumimoji="0" lang="fr-FR" smtClean="0"/>
              <a:t>Deuxième niveau</a:t>
            </a:r>
            <a:endParaRPr kumimoji="0" lang="fr-FR" smtClean="0"/>
          </a:p>
          <a:p>
            <a:pPr lvl="2" eaLnBrk="1" latinLnBrk="0" hangingPunct="1"/>
            <a:r>
              <a:rPr kumimoji="0" lang="fr-FR" smtClean="0"/>
              <a:t>Troisième niveau</a:t>
            </a:r>
            <a:endParaRPr kumimoji="0" lang="fr-FR" smtClean="0"/>
          </a:p>
          <a:p>
            <a:pPr lvl="3" eaLnBrk="1" latinLnBrk="0" hangingPunct="1"/>
            <a:r>
              <a:rPr kumimoji="0" lang="fr-FR" smtClean="0"/>
              <a:t>Quatrième niveau</a:t>
            </a:r>
            <a:endParaRPr kumimoji="0" lang="fr-FR" smtClean="0"/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 panose="05000000000000000000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 panose="05020102010507070707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 panose="05000000000000000000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94360"/>
            <a:ext cx="11780520" cy="1264920"/>
          </a:xfrm>
        </p:spPr>
        <p:txBody>
          <a:bodyPr>
            <a:normAutofit fontScale="90000"/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الدرس </a:t>
            </a:r>
            <a: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  <a:t>الخامس : </a:t>
            </a:r>
            <a:br>
              <a:rPr lang="en-US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  <a:reflection blurRad="6350" stA="60000" endA="900" endPos="60000" dist="29997" dir="5400000" sy="-100000" algn="bl" rotWithShape="0"/>
                </a:effectLst>
              </a:rPr>
            </a:br>
            <a:r>
              <a:rPr lang="ar-SA" dirty="0" smtClean="0"/>
              <a:t> </a:t>
            </a:r>
            <a:r>
              <a:rPr lang="en-US" dirty="0" smtClean="0"/>
              <a:t> </a:t>
            </a:r>
            <a:r>
              <a:rPr lang="en-US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دعائم </a:t>
            </a:r>
            <a:r>
              <a:rPr lang="ar-SA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القوة الاقتصادية </a:t>
            </a:r>
            <a:r>
              <a:rPr lang="en-US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بالاتحاد الأوروبي</a:t>
            </a:r>
            <a:r>
              <a:rPr lang="ar-SA" sz="53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fr-FR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Titre 1"/>
          <p:cNvSpPr txBox="1"/>
          <p:nvPr/>
        </p:nvSpPr>
        <p:spPr>
          <a:xfrm>
            <a:off x="1755228" y="2484121"/>
            <a:ext cx="8692056" cy="117348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  <a:reflection blurRad="6350" stA="60000" endA="900" endPos="60000" dist="60007" dir="5400000" sy="-100000" algn="bl" rotWithShape="0"/>
                </a:effectLst>
              </a:rPr>
              <a:t>المستوى:ثامنة أساسي</a:t>
            </a:r>
            <a:endParaRPr lang="fr-FR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  <a:reflection blurRad="6350" stA="60000" endA="900" endPos="60000" dist="60007" dir="5400000" sy="-100000" algn="bl" rotWithShape="0"/>
              </a:effectLst>
            </a:endParaRPr>
          </a:p>
        </p:txBody>
      </p:sp>
      <p:sp>
        <p:nvSpPr>
          <p:cNvPr id="5" name="Titre 1"/>
          <p:cNvSpPr txBox="1"/>
          <p:nvPr/>
        </p:nvSpPr>
        <p:spPr>
          <a:xfrm>
            <a:off x="283117" y="4084327"/>
            <a:ext cx="11488615" cy="12496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fr-FR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Titre 1"/>
          <p:cNvSpPr txBox="1"/>
          <p:nvPr/>
        </p:nvSpPr>
        <p:spPr>
          <a:xfrm>
            <a:off x="524855" y="5410200"/>
            <a:ext cx="11488615" cy="14478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السنة 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الدراسية:2020/2019</a:t>
            </a:r>
            <a:endParaRPr lang="fr-F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09600" y="406664"/>
            <a:ext cx="1127760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II</a:t>
            </a:r>
            <a:r>
              <a:rPr 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smtClean="0">
                <a:solidFill>
                  <a:srgbClr val="C00000"/>
                </a:solidFill>
              </a:rPr>
              <a:t>أهمية الرصيد البشري:</a:t>
            </a:r>
            <a:endParaRPr lang="fr-FR" sz="3600" dirty="0" smtClean="0">
              <a:solidFill>
                <a:srgbClr val="C00000"/>
              </a:solidFill>
            </a:endParaRPr>
          </a:p>
          <a:p>
            <a:pPr algn="r" rtl="1"/>
            <a:r>
              <a:rPr lang="en-US" sz="3600" b="1" dirty="0" smtClean="0">
                <a:solidFill>
                  <a:srgbClr val="00B050"/>
                </a:solidFill>
              </a:rPr>
              <a:t>1- وزن يشري هام وفي حركية مستمرة رغم </a:t>
            </a:r>
            <a:r>
              <a:rPr lang="en-US" sz="3600" b="1" dirty="0" err="1" smtClean="0">
                <a:solidFill>
                  <a:srgbClr val="00B050"/>
                </a:solidFill>
              </a:rPr>
              <a:t>التهرم</a:t>
            </a:r>
            <a:r>
              <a:rPr lang="en-US" sz="3600" b="1" dirty="0" smtClean="0">
                <a:solidFill>
                  <a:srgbClr val="00B050"/>
                </a:solidFill>
              </a:rPr>
              <a:t>: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algn="r" rtl="1"/>
            <a:endParaRPr lang="en-US" sz="3600" b="1" dirty="0" smtClean="0">
              <a:solidFill>
                <a:srgbClr val="00B050"/>
              </a:solidFill>
            </a:endParaRPr>
          </a:p>
          <a:p>
            <a:pPr algn="r" rtl="1"/>
            <a:r>
              <a:rPr lang="en-US" sz="2800" dirty="0" smtClean="0"/>
              <a:t>*أ* العدد الجملي لسكان الاتحاد الأوروبي كبير سنة2007 = 490 مليون نسمة (م.ع.3 قبل الولايات .م.أ وبعد الصين والهند).</a:t>
            </a:r>
            <a:endParaRPr lang="fr-FR" sz="2800" dirty="0" smtClean="0"/>
          </a:p>
          <a:p>
            <a:pPr algn="r" rtl="1"/>
            <a:r>
              <a:rPr lang="en-US" sz="2800" dirty="0" smtClean="0"/>
              <a:t>*ب* نمو طبيعي ضعيف جدا  (= 0.1% سنة 2004).</a:t>
            </a:r>
            <a:endParaRPr lang="fr-FR" sz="2800" dirty="0" smtClean="0"/>
          </a:p>
          <a:p>
            <a:pPr algn="r" rtl="1"/>
            <a:r>
              <a:rPr lang="en-US" sz="2800" dirty="0" smtClean="0"/>
              <a:t>*ج* المجتمع هرم (%الشيوخ سنهم تفوق 65 سنة مرتفعة= 16.5%) = وهو سبب لانخفاض النمو الطبيعي للسكان.</a:t>
            </a:r>
            <a:endParaRPr lang="fr-FR" sz="2800" dirty="0" smtClean="0"/>
          </a:p>
          <a:p>
            <a:pPr algn="r" rtl="1"/>
            <a:r>
              <a:rPr lang="ar-SA" sz="2800" dirty="0" smtClean="0"/>
              <a:t> </a:t>
            </a:r>
            <a:endParaRPr lang="fr-FR" sz="2800" dirty="0" smtClean="0"/>
          </a:p>
          <a:p>
            <a:pPr algn="r" rtl="1"/>
            <a:r>
              <a:rPr lang="en-US" sz="2800" dirty="0" smtClean="0"/>
              <a:t>*د* أمل الحياة عند الولادة مرتفع = 77.9 سنة عام 2002.</a:t>
            </a:r>
            <a:endParaRPr lang="fr-FR" sz="2800" dirty="0" smtClean="0"/>
          </a:p>
          <a:p>
            <a:pPr algn="r" rtl="1"/>
            <a:r>
              <a:rPr lang="ar-SA" sz="2800" dirty="0" smtClean="0"/>
              <a:t> </a:t>
            </a:r>
            <a:endParaRPr lang="fr-FR" sz="2800" dirty="0" smtClean="0"/>
          </a:p>
          <a:p>
            <a:pPr algn="r" rtl="1"/>
            <a:r>
              <a:rPr lang="en-US" sz="3200" dirty="0" smtClean="0"/>
              <a:t>*ه* نسبة العاملين مرتفعة = 63.3% (سنة 2004).</a:t>
            </a:r>
            <a:endParaRPr lang="fr-FR" sz="3200" dirty="0" smtClean="0"/>
          </a:p>
          <a:p>
            <a:pPr algn="r" rtl="1"/>
            <a:endParaRPr lang="en-US" sz="4000" b="1" dirty="0" smtClean="0"/>
          </a:p>
          <a:p>
            <a:pPr algn="r" rtl="1"/>
            <a:endParaRPr lang="fr-FR" sz="4000" dirty="0" smtClean="0"/>
          </a:p>
          <a:p>
            <a:pPr algn="r" rtl="1"/>
            <a:endParaRPr lang="en-US" sz="40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09600" y="406664"/>
            <a:ext cx="1114044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US" sz="3200" dirty="0" smtClean="0"/>
              <a:t>*و* الحركية </a:t>
            </a:r>
            <a:r>
              <a:rPr lang="en-US" sz="3200" dirty="0" err="1" smtClean="0"/>
              <a:t>المجالية</a:t>
            </a:r>
            <a:r>
              <a:rPr lang="en-US" sz="3200" dirty="0" smtClean="0"/>
              <a:t> للمجتمع (هجرة داخلية) كثيفة = دليل على حيويته بما يستجيب لمتطلبات التحولات الاقتصادية السريعة.</a:t>
            </a:r>
            <a:endParaRPr lang="fr-FR" sz="3200" dirty="0" smtClean="0"/>
          </a:p>
          <a:p>
            <a:pPr algn="r" rtl="1">
              <a:lnSpc>
                <a:spcPct val="150000"/>
              </a:lnSpc>
            </a:pPr>
            <a:r>
              <a:rPr lang="en-US" sz="3200" dirty="0" smtClean="0"/>
              <a:t>*ز* الهجرة الخارجية الانتقائية (انتقاء الكفاءات الوافدة) تفيد الاقتصاد وتخفف من سلبيات ضعف النمو الطبيعي </a:t>
            </a:r>
            <a:r>
              <a:rPr lang="en-US" sz="3200" dirty="0" err="1" smtClean="0"/>
              <a:t>والتهرّم</a:t>
            </a:r>
            <a:r>
              <a:rPr lang="en-US" sz="3200" dirty="0" smtClean="0"/>
              <a:t> السكاني.</a:t>
            </a:r>
            <a:endParaRPr lang="fr-FR" sz="3200" dirty="0" smtClean="0"/>
          </a:p>
          <a:p>
            <a:pPr algn="r" rtl="1"/>
            <a:endParaRPr lang="en-US" sz="3600" b="1" dirty="0" smtClean="0"/>
          </a:p>
          <a:p>
            <a:pPr algn="r" rtl="1"/>
            <a:endParaRPr lang="fr-FR" sz="3600" dirty="0" smtClean="0"/>
          </a:p>
          <a:p>
            <a:pPr algn="r" rtl="1"/>
            <a:endParaRPr lang="en-US" sz="3600" b="1" dirty="0" smtClean="0">
              <a:solidFill>
                <a:srgbClr val="C00000"/>
              </a:solidFill>
            </a:endParaRPr>
          </a:p>
          <a:p>
            <a:pPr algn="r" rtl="1"/>
            <a:endParaRPr lang="en-US" sz="2400" b="1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09600" y="0"/>
            <a:ext cx="10881360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US" sz="3600" dirty="0" smtClean="0"/>
              <a:t> </a:t>
            </a:r>
            <a:endParaRPr lang="fr-FR" sz="3600" dirty="0" smtClean="0"/>
          </a:p>
          <a:p>
            <a:pPr algn="r" rtl="1"/>
            <a:r>
              <a:rPr lang="en-US" sz="3200" b="1" dirty="0" smtClean="0">
                <a:solidFill>
                  <a:srgbClr val="00B050"/>
                </a:solidFill>
              </a:rPr>
              <a:t>2- مجتمع يفيد الاقتصاد: تكوينه جيّد ودخل الفرد فيه مرتفع: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algn="r" rtl="1"/>
            <a:endParaRPr lang="en-US" sz="3600" b="1" dirty="0" smtClean="0"/>
          </a:p>
          <a:p>
            <a:pPr algn="r" rtl="1"/>
            <a:r>
              <a:rPr lang="en-US" sz="2800" dirty="0" smtClean="0"/>
              <a:t>** مجتمع (يخصص 5.1% من الناتج .د. خ للتعليم [%مرتفعة]) </a:t>
            </a:r>
            <a:endParaRPr lang="fr-FR" sz="2800" dirty="0" smtClean="0"/>
          </a:p>
          <a:p>
            <a:pPr algn="r" rtl="1"/>
            <a:r>
              <a:rPr lang="en-US" sz="2800" dirty="0" smtClean="0"/>
              <a:t> = ← المستوى التعليمي والتكويني جيد. + الكفاءات والمبدعين بكثرة.</a:t>
            </a:r>
            <a:endParaRPr lang="fr-FR" sz="2800" dirty="0" smtClean="0"/>
          </a:p>
          <a:p>
            <a:pPr algn="r" rtl="1"/>
            <a:r>
              <a:rPr lang="ar-SA" sz="2800" dirty="0" smtClean="0"/>
              <a:t> </a:t>
            </a:r>
            <a:endParaRPr lang="fr-FR" sz="2800" dirty="0" smtClean="0"/>
          </a:p>
          <a:p>
            <a:pPr algn="r" rtl="1"/>
            <a:r>
              <a:rPr lang="en-US" sz="2800" dirty="0" smtClean="0"/>
              <a:t> **مجتمع متشبع بمبادئ الديمقراطية + الحرية + المساواة في الحقوق والواجبات، يشجع المبادرة الفردية الخلاقة والابتكارات والإبداعات ويحسن توظيف الكفاءات بما يفيد كل القطاعات الاقتصادية...</a:t>
            </a:r>
            <a:endParaRPr lang="fr-FR" sz="2800" dirty="0" smtClean="0"/>
          </a:p>
          <a:p>
            <a:pPr algn="r" rtl="1"/>
            <a:r>
              <a:rPr lang="en-US" sz="2800" dirty="0" smtClean="0"/>
              <a:t>= ← يفيد كثيرا الاقتصاد (لا توجد عراقيل).</a:t>
            </a:r>
            <a:endParaRPr lang="fr-FR" sz="2800" dirty="0" smtClean="0"/>
          </a:p>
          <a:p>
            <a:pPr algn="r" rtl="1"/>
            <a:r>
              <a:rPr lang="ar-SA" sz="2800" dirty="0" smtClean="0"/>
              <a:t> </a:t>
            </a:r>
            <a:endParaRPr lang="fr-FR" sz="2800" dirty="0" smtClean="0"/>
          </a:p>
          <a:p>
            <a:pPr algn="r" rtl="1"/>
            <a:r>
              <a:rPr lang="en-US" sz="2800" dirty="0" smtClean="0"/>
              <a:t> **  معدل دخل الفرد مرتفع (21400يورو) = سوق استهلاكية داخلية هامة وداعمة للاقتصاد.</a:t>
            </a:r>
            <a:endParaRPr lang="fr-FR" sz="2800" dirty="0" smtClean="0"/>
          </a:p>
          <a:p>
            <a:pPr algn="r" rtl="1"/>
            <a:endParaRPr lang="en-US" sz="4000" b="1" dirty="0" smtClean="0"/>
          </a:p>
          <a:p>
            <a:pPr algn="r" rtl="1"/>
            <a:endParaRPr lang="fr-FR" sz="4000" dirty="0" smtClean="0"/>
          </a:p>
          <a:p>
            <a:pPr algn="r" rtl="1"/>
            <a:endParaRPr lang="en-US" sz="40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600201" y="274320"/>
            <a:ext cx="8625840" cy="565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r-FR" sz="3200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50" endPos="85000" dist="60007" dir="5400000" sy="-100000" algn="bl" rotWithShape="0"/>
                </a:effectLst>
              </a:rPr>
              <a:t>III</a:t>
            </a:r>
            <a:r>
              <a:rPr lang="en-US" sz="3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b="1" dirty="0" smtClean="0">
                <a:solidFill>
                  <a:srgbClr val="C00000"/>
                </a:solidFill>
              </a:rPr>
              <a:t>دعائم هيكلية وتنظيمية جيّدة: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r>
              <a:rPr lang="en-US" sz="3200" b="1" dirty="0" smtClean="0">
                <a:solidFill>
                  <a:srgbClr val="00B050"/>
                </a:solidFill>
              </a:rPr>
              <a:t>1- مرحلية ناجحة في البناء الوحدوي الأوروبي: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r>
              <a:rPr lang="en-US" sz="3200" b="1" dirty="0" smtClean="0"/>
              <a:t>***أ- مرحلية في قبول عضوية الدول داخل الاتحاد:</a:t>
            </a:r>
            <a:endParaRPr lang="fr-FR" sz="3200" dirty="0" smtClean="0"/>
          </a:p>
          <a:p>
            <a:pPr algn="r" rtl="1"/>
            <a:r>
              <a:rPr lang="ar-SA" sz="3200" dirty="0" smtClean="0"/>
              <a:t>-         </a:t>
            </a:r>
            <a:r>
              <a:rPr lang="en-US" sz="3200" dirty="0" smtClean="0"/>
              <a:t>عند توقيع معاهدة روما سنة 1957 كان عدد الدول الأعضاء 6 ثم انضم وبصفة تدريجية إلى هذا التكتل أعضاء آخرين ليصبح عددهم الجملي سنة 2007= 27 دولة.</a:t>
            </a:r>
            <a:endParaRPr lang="fr-FR" sz="3200" dirty="0" smtClean="0"/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86840" y="426720"/>
            <a:ext cx="935736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dirty="0" smtClean="0"/>
              <a:t>- المرحلية في البناء الوحدوي = بناء ثابت دون انتكاسات.   </a:t>
            </a:r>
            <a:endParaRPr lang="fr-FR" sz="3200" dirty="0" smtClean="0"/>
          </a:p>
          <a:p>
            <a:pPr algn="r" rtl="1"/>
            <a:r>
              <a:rPr lang="en-US" sz="3200" dirty="0" smtClean="0"/>
              <a:t>   </a:t>
            </a:r>
            <a:r>
              <a:rPr lang="en-US" sz="3200" b="1" dirty="0" smtClean="0"/>
              <a:t> ***ب- مرحلية في بناء سياسات الاتحاد:</a:t>
            </a:r>
            <a:endParaRPr lang="fr-FR" sz="3200" dirty="0" smtClean="0"/>
          </a:p>
          <a:p>
            <a:pPr algn="r" rtl="1"/>
            <a:r>
              <a:rPr lang="en-US" sz="3200" b="1" dirty="0" smtClean="0"/>
              <a:t> </a:t>
            </a:r>
            <a:r>
              <a:rPr lang="en-US" sz="3200" b="1" u="sng" dirty="0" smtClean="0"/>
              <a:t>*(ب1) مرحلة معاهدة روما:</a:t>
            </a:r>
            <a:endParaRPr lang="fr-FR" sz="3200" dirty="0" smtClean="0"/>
          </a:p>
          <a:p>
            <a:pPr algn="r" rtl="1"/>
            <a:r>
              <a:rPr lang="en-US" sz="3200" dirty="0" smtClean="0"/>
              <a:t> </a:t>
            </a:r>
            <a:r>
              <a:rPr lang="en-US" sz="3200" b="1" dirty="0" smtClean="0"/>
              <a:t>نصّت</a:t>
            </a:r>
            <a:r>
              <a:rPr lang="en-US" sz="3200" dirty="0" smtClean="0"/>
              <a:t> معاهدة روما لسنة 1957 على:</a:t>
            </a:r>
            <a:endParaRPr lang="fr-FR" sz="3200" dirty="0" smtClean="0"/>
          </a:p>
          <a:p>
            <a:pPr algn="r" rtl="1"/>
            <a:r>
              <a:rPr lang="en-US" sz="3200" dirty="0" smtClean="0"/>
              <a:t>- 1- إقامة سوق </a:t>
            </a:r>
            <a:r>
              <a:rPr lang="en-US" sz="3200" u="sng" dirty="0" smtClean="0"/>
              <a:t>مشتركة</a:t>
            </a:r>
            <a:r>
              <a:rPr lang="en-US" sz="3200" dirty="0" smtClean="0"/>
              <a:t> بين الدول الأعضاء.</a:t>
            </a:r>
            <a:endParaRPr lang="fr-FR" sz="3200" dirty="0" smtClean="0"/>
          </a:p>
          <a:p>
            <a:pPr algn="r" rtl="1"/>
            <a:r>
              <a:rPr lang="en-US" sz="3200" dirty="0" smtClean="0"/>
              <a:t>- 2-  </a:t>
            </a:r>
            <a:r>
              <a:rPr lang="en-US" sz="3200" u="sng" dirty="0" smtClean="0"/>
              <a:t>حرية تنقل</a:t>
            </a:r>
            <a:r>
              <a:rPr lang="en-US" sz="3200" dirty="0" smtClean="0"/>
              <a:t> الأشخاص + البضائع + الأموال + الخدمات داخل السوق المشتركة وذلك كخطوة أولى نحو تحقيق تكامل اقتصادي أوروبي.</a:t>
            </a:r>
            <a:endParaRPr lang="fr-FR" sz="3200" dirty="0" smtClean="0"/>
          </a:p>
          <a:p>
            <a:pPr algn="r" rtl="1"/>
            <a:r>
              <a:rPr lang="ar-SA" sz="3200" dirty="0" smtClean="0"/>
              <a:t> </a:t>
            </a:r>
            <a:r>
              <a:rPr lang="en-US" sz="3200" dirty="0" smtClean="0"/>
              <a:t>-3- إقامة </a:t>
            </a:r>
            <a:r>
              <a:rPr lang="en-US" sz="3200" u="sng" dirty="0" smtClean="0"/>
              <a:t>وحدة جمركية</a:t>
            </a:r>
            <a:r>
              <a:rPr lang="en-US" sz="3200" dirty="0" smtClean="0"/>
              <a:t>.</a:t>
            </a:r>
            <a:endParaRPr lang="fr-FR" sz="3200" dirty="0" smtClean="0"/>
          </a:p>
          <a:p>
            <a:pPr algn="r" rtl="1"/>
            <a:r>
              <a:rPr lang="en-US" sz="3200" dirty="0" smtClean="0"/>
              <a:t>- 4- اعتماد سياسة </a:t>
            </a:r>
            <a:r>
              <a:rPr lang="en-US" sz="3200" u="sng" dirty="0" smtClean="0"/>
              <a:t>موحدة في النقل</a:t>
            </a:r>
            <a:r>
              <a:rPr lang="en-US" sz="3200" dirty="0" smtClean="0"/>
              <a:t>.</a:t>
            </a:r>
            <a:endParaRPr lang="fr-FR" sz="3200" dirty="0" smtClean="0"/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 smtClean="0"/>
              <a:t>-</a:t>
            </a:r>
            <a:r>
              <a:rPr lang="en-US" sz="3200" dirty="0" smtClean="0"/>
              <a:t> 5- اعتماد سياسة </a:t>
            </a:r>
            <a:r>
              <a:rPr lang="en-US" sz="3200" u="sng" dirty="0" smtClean="0"/>
              <a:t>موحدة في الفلاحة</a:t>
            </a:r>
            <a:r>
              <a:rPr lang="en-US" sz="3200" dirty="0" smtClean="0"/>
              <a:t>.(بهدف تطويرها وزيادة الإنتاج وتحسين عيش الفلاح ..)</a:t>
            </a:r>
            <a:endParaRPr lang="fr-FR" sz="3200" dirty="0" smtClean="0"/>
          </a:p>
          <a:p>
            <a:pPr algn="r" rtl="1"/>
            <a:r>
              <a:rPr lang="en-US" sz="3200" dirty="0" smtClean="0"/>
              <a:t> -6 -</a:t>
            </a:r>
            <a:r>
              <a:rPr lang="en-US" sz="3200" u="sng" dirty="0" smtClean="0"/>
              <a:t> تنسيق</a:t>
            </a:r>
            <a:r>
              <a:rPr lang="en-US" sz="3200" dirty="0" smtClean="0"/>
              <a:t> السياسات الاقتصادية والاجتماعية (</a:t>
            </a:r>
            <a:r>
              <a:rPr lang="fr-FR" sz="3200" dirty="0" smtClean="0"/>
              <a:t>O.C.D.E</a:t>
            </a:r>
            <a:r>
              <a:rPr lang="en-US" sz="3200" dirty="0" smtClean="0"/>
              <a:t>)</a:t>
            </a:r>
            <a:endParaRPr lang="fr-FR" sz="3200" dirty="0" smtClean="0"/>
          </a:p>
          <a:p>
            <a:pPr algn="r" rtl="1"/>
            <a:r>
              <a:rPr lang="en-US" sz="3200" dirty="0" smtClean="0"/>
              <a:t> -7- </a:t>
            </a:r>
            <a:r>
              <a:rPr lang="en-US" sz="3200" u="sng" dirty="0" smtClean="0"/>
              <a:t>التعاون </a:t>
            </a:r>
            <a:r>
              <a:rPr lang="en-US" sz="3200" dirty="0" smtClean="0"/>
              <a:t>في مجال  التعليم + البحث  + التنمية + البيئة + ظروف العمل.</a:t>
            </a:r>
            <a:endParaRPr lang="en-US" sz="3200" dirty="0" smtClean="0"/>
          </a:p>
          <a:p>
            <a:pPr algn="r" rtl="1"/>
            <a:r>
              <a:rPr lang="en-US" sz="3200" b="1" u="sng" dirty="0" smtClean="0"/>
              <a:t>*(ب2) مرحلة تطبيق اتفاقية </a:t>
            </a:r>
            <a:r>
              <a:rPr lang="en-US" sz="3200" b="1" u="sng" dirty="0" err="1" smtClean="0"/>
              <a:t>ماستريخت</a:t>
            </a:r>
            <a:r>
              <a:rPr lang="en-US" sz="3200" b="1" dirty="0" smtClean="0"/>
              <a:t>: (بدأ تطبيق بنودها سنة 1993)</a:t>
            </a:r>
            <a:endParaRPr lang="fr-FR" sz="3200" dirty="0" smtClean="0"/>
          </a:p>
          <a:p>
            <a:pPr algn="r" rtl="1"/>
            <a:r>
              <a:rPr lang="en-US" sz="3200" b="1" dirty="0" smtClean="0"/>
              <a:t> </a:t>
            </a:r>
            <a:r>
              <a:rPr lang="en-US" sz="3200" b="1" dirty="0" err="1" smtClean="0"/>
              <a:t>اقرّت</a:t>
            </a:r>
            <a:r>
              <a:rPr lang="en-US" sz="3200" b="1" dirty="0" smtClean="0"/>
              <a:t>:</a:t>
            </a:r>
            <a:endParaRPr lang="fr-FR" sz="3200" dirty="0" smtClean="0"/>
          </a:p>
          <a:p>
            <a:pPr algn="r" rtl="1"/>
            <a:r>
              <a:rPr lang="en-US" sz="3200" dirty="0" smtClean="0"/>
              <a:t>   **1-  المواطنة ا</a:t>
            </a:r>
            <a:r>
              <a:rPr lang="en-US" sz="3200" u="sng" dirty="0" smtClean="0"/>
              <a:t>لأوروبية</a:t>
            </a:r>
            <a:r>
              <a:rPr lang="en-US" sz="3200" dirty="0" smtClean="0"/>
              <a:t> (جواز سفر موحد).</a:t>
            </a:r>
            <a:endParaRPr lang="fr-FR" sz="3200" dirty="0" smtClean="0"/>
          </a:p>
          <a:p>
            <a:pPr algn="r" rtl="1"/>
            <a:r>
              <a:rPr lang="en-US" sz="3200" dirty="0" smtClean="0"/>
              <a:t>    **2-</a:t>
            </a:r>
            <a:r>
              <a:rPr lang="en-US" sz="3200" u="sng" dirty="0" smtClean="0"/>
              <a:t> توحيد</a:t>
            </a:r>
            <a:r>
              <a:rPr lang="en-US" sz="3200" dirty="0" smtClean="0"/>
              <a:t> سياسة الدعم والإعانة والخدمات الصحية والتعليمية والثقافية.</a:t>
            </a:r>
            <a:endParaRPr lang="fr-FR" sz="3200" dirty="0" smtClean="0"/>
          </a:p>
          <a:p>
            <a:pPr algn="r" rtl="1"/>
            <a:r>
              <a:rPr lang="en-US" sz="3200" dirty="0" smtClean="0"/>
              <a:t>    **3-  ا</a:t>
            </a:r>
            <a:r>
              <a:rPr lang="en-US" sz="3200" u="sng" dirty="0" smtClean="0"/>
              <a:t>لوحدة</a:t>
            </a:r>
            <a:r>
              <a:rPr lang="en-US" sz="3200" dirty="0" smtClean="0"/>
              <a:t> الاقتصادية والنقدية (</a:t>
            </a:r>
            <a:r>
              <a:rPr lang="en-US" sz="3200" dirty="0" err="1" smtClean="0"/>
              <a:t>اليورو</a:t>
            </a:r>
            <a:r>
              <a:rPr lang="en-US" sz="3200" dirty="0" smtClean="0"/>
              <a:t>) مع تدرج في التطبيق.</a:t>
            </a:r>
            <a:endParaRPr lang="fr-FR" sz="3200" dirty="0" smtClean="0"/>
          </a:p>
          <a:p>
            <a:pPr algn="r" rtl="1"/>
            <a:endParaRPr lang="fr-FR" sz="3200" dirty="0" smtClean="0"/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661160" y="1767840"/>
            <a:ext cx="9037320" cy="377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70560" y="502920"/>
            <a:ext cx="11262360" cy="10772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ملاحظة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هناك تدرج في اعتماد العملة الموحدة –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اليورو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حاليا 12 دولة من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تعتمده: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21080" y="213360"/>
            <a:ext cx="9906000" cy="621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10469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المقدّمة</a:t>
            </a:r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29997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29997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29997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29997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en-US" sz="2800" b="1" dirty="0" smtClean="0"/>
              <a:t> </a:t>
            </a:r>
            <a:r>
              <a:rPr lang="en-US" sz="2800" dirty="0" smtClean="0"/>
              <a:t>- قرر القادة الأوروبيون المجتمعون في روما سنة 1957طيّ صفحة الحربين العالميتين (1+2) اللتان دمرتا بلدانهم وذلك من خلال التدرّج في بناء تجمّع أوروبي قوي ومزدهر قوامه التعايش السلمي والتعاون بين سكّانه في مختلف الميادين.</a:t>
            </a:r>
            <a:endParaRPr lang="fr-FR" sz="2800" dirty="0" smtClean="0"/>
          </a:p>
          <a:p>
            <a:pPr algn="r" rtl="1"/>
            <a:r>
              <a:rPr lang="en-US" sz="2800" dirty="0" smtClean="0"/>
              <a:t>- تحقق هذا الحلم وأصبح الاتحاد الأوروبي يمتدّ اليوم على الجزء الأكبر من قارة أوروبا، وهو يعدّ أحد أقطاب الثالوث الاقتصادي العالمي، ويتمتع بدعائم مختلفة : طبيعية وبشرية وتنظيمية.</a:t>
            </a:r>
            <a:endParaRPr lang="fr-FR" sz="2800" dirty="0" smtClean="0"/>
          </a:p>
          <a:p>
            <a:pPr algn="r" rtl="1"/>
            <a:r>
              <a:rPr lang="en-US" sz="2800" dirty="0" smtClean="0"/>
              <a:t> - فما محتوى هذه الدعائم؟ </a:t>
            </a:r>
            <a:endParaRPr lang="fr-FR" sz="2800" dirty="0" smtClean="0"/>
          </a:p>
          <a:p>
            <a:pPr algn="r" rtl="1"/>
            <a:r>
              <a:rPr lang="en-US" sz="2800" dirty="0" smtClean="0"/>
              <a:t> - وكيف جعلت من الاتحاد الأوروبي تكتلا اقتصاديا قويا؟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dirty="0" smtClean="0"/>
              <a:t>**4- توصية بضرورة إيجاد صيغ في المستقبل لانتهاج سياسة خارجية موحدة وسياسة دفاع مشتركة.</a:t>
            </a:r>
            <a:endParaRPr lang="en-US" sz="3200" dirty="0" smtClean="0"/>
          </a:p>
          <a:p>
            <a:pPr algn="r" rtl="1"/>
            <a:r>
              <a:rPr lang="en-US" sz="3200" b="1" dirty="0" smtClean="0">
                <a:solidFill>
                  <a:srgbClr val="00B050"/>
                </a:solidFill>
              </a:rPr>
              <a:t>2- </a:t>
            </a:r>
            <a:r>
              <a:rPr lang="en-US" sz="3200" b="1" dirty="0" err="1" smtClean="0">
                <a:solidFill>
                  <a:srgbClr val="00B050"/>
                </a:solidFill>
              </a:rPr>
              <a:t>نجاعة</a:t>
            </a:r>
            <a:r>
              <a:rPr lang="en-US" sz="3200" b="1" dirty="0" smtClean="0">
                <a:solidFill>
                  <a:srgbClr val="00B050"/>
                </a:solidFill>
              </a:rPr>
              <a:t> الهياكل والمؤسسات الاتحادية وأهمية البحث العلمي: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r>
              <a:rPr lang="en-US" sz="3200" b="1" u="sng" dirty="0" smtClean="0">
                <a:solidFill>
                  <a:srgbClr val="7030A0"/>
                </a:solidFill>
              </a:rPr>
              <a:t>أ) هياكل ومؤسسات سياسية محكمة التنظيم:</a:t>
            </a:r>
            <a:endParaRPr lang="fr-FR" sz="3200" dirty="0" smtClean="0">
              <a:solidFill>
                <a:srgbClr val="7030A0"/>
              </a:solidFill>
            </a:endParaRPr>
          </a:p>
          <a:p>
            <a:pPr algn="r" rtl="1"/>
            <a:r>
              <a:rPr lang="en-US" sz="3200" dirty="0" smtClean="0"/>
              <a:t>أبرزها:</a:t>
            </a:r>
            <a:endParaRPr lang="fr-FR" sz="3200" dirty="0" smtClean="0"/>
          </a:p>
          <a:p>
            <a:pPr algn="r" rtl="1"/>
            <a:r>
              <a:rPr lang="ar-SA" sz="3200" dirty="0" smtClean="0"/>
              <a:t> </a:t>
            </a:r>
            <a:r>
              <a:rPr lang="en-US" sz="3200" dirty="0" smtClean="0"/>
              <a:t> (1) مجلس الرئاسة = السلطة التنفيذية.(رئاسة دورية)</a:t>
            </a:r>
            <a:endParaRPr lang="fr-FR" sz="3200" dirty="0" smtClean="0"/>
          </a:p>
          <a:p>
            <a:pPr algn="r" rtl="1"/>
            <a:r>
              <a:rPr lang="ar-SA" sz="3200" dirty="0" smtClean="0"/>
              <a:t>  </a:t>
            </a:r>
            <a:r>
              <a:rPr lang="en-US" sz="3200" dirty="0" smtClean="0"/>
              <a:t>(2)البرلمان الأوروبي = السلطة التشريعية. ( </a:t>
            </a:r>
            <a:r>
              <a:rPr lang="en-US" sz="3200" dirty="0" err="1" smtClean="0"/>
              <a:t>سترازبورغ</a:t>
            </a:r>
            <a:r>
              <a:rPr lang="en-US" sz="3200" dirty="0" smtClean="0"/>
              <a:t> 1979)</a:t>
            </a:r>
            <a:endParaRPr lang="fr-FR" sz="3200" dirty="0" smtClean="0"/>
          </a:p>
          <a:p>
            <a:pPr algn="r" rtl="1"/>
            <a:r>
              <a:rPr lang="en-US" sz="3200" dirty="0" smtClean="0"/>
              <a:t>  (3) ومحكمة العدل الأوروبية = السلطة القضائية. (لوكسمبورغ)</a:t>
            </a:r>
            <a:endParaRPr lang="fr-FR" sz="3200" dirty="0" smtClean="0"/>
          </a:p>
          <a:p>
            <a:pPr algn="r" rtl="1"/>
            <a:r>
              <a:rPr lang="en-US" sz="3200" dirty="0" smtClean="0"/>
              <a:t>  (4) المجالس واللجان والهيئات والصناديق المختلفة ( الاقتصادية والاجتماعية والثقافية والعلمية)   = تتولى التخطيط + تقديم المقترحات...</a:t>
            </a:r>
            <a:endParaRPr lang="fr-FR" sz="3200" dirty="0" smtClean="0"/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dirty="0" smtClean="0">
                <a:solidFill>
                  <a:srgbClr val="7030A0"/>
                </a:solidFill>
              </a:rPr>
              <a:t>ب)</a:t>
            </a:r>
            <a:r>
              <a:rPr lang="en-US" sz="3200" b="1" u="sng" dirty="0" smtClean="0">
                <a:solidFill>
                  <a:srgbClr val="7030A0"/>
                </a:solidFill>
              </a:rPr>
              <a:t> مؤسسات اقتصادية متطورة وقوية:</a:t>
            </a:r>
            <a:endParaRPr lang="fr-FR" sz="3200" dirty="0" smtClean="0">
              <a:solidFill>
                <a:srgbClr val="7030A0"/>
              </a:solidFill>
            </a:endParaRPr>
          </a:p>
          <a:p>
            <a:pPr algn="r" rtl="1"/>
            <a:r>
              <a:rPr lang="en-US" sz="3200" b="1" u="sng" dirty="0" smtClean="0"/>
              <a:t>***</a:t>
            </a:r>
            <a:r>
              <a:rPr lang="en-US" sz="3200" b="1" dirty="0" smtClean="0"/>
              <a:t> </a:t>
            </a:r>
            <a:r>
              <a:rPr lang="en-US" sz="3200" b="1" u="sng" dirty="0" smtClean="0"/>
              <a:t>مؤسسات اقتصادية متطورة وقوية: </a:t>
            </a:r>
            <a:endParaRPr lang="fr-FR" sz="3200" dirty="0" smtClean="0"/>
          </a:p>
          <a:p>
            <a:pPr algn="r" rtl="1"/>
            <a:r>
              <a:rPr lang="en-US" sz="3200" dirty="0" smtClean="0"/>
              <a:t>*تمثل</a:t>
            </a:r>
            <a:r>
              <a:rPr lang="en-US" sz="3200" b="1" dirty="0" smtClean="0"/>
              <a:t> </a:t>
            </a:r>
            <a:r>
              <a:rPr lang="en-US" sz="3200" dirty="0" smtClean="0"/>
              <a:t>القاطرة التي تجر الاقتصاد بالاتحاد الأوروبي. </a:t>
            </a:r>
            <a:endParaRPr lang="fr-FR" sz="3200" dirty="0" smtClean="0"/>
          </a:p>
          <a:p>
            <a:pPr algn="r" rtl="1"/>
            <a:r>
              <a:rPr lang="en-US" sz="3200" b="1" u="sng" dirty="0" smtClean="0"/>
              <a:t>وأبرزها:</a:t>
            </a:r>
            <a:r>
              <a:rPr lang="en-US" sz="3200" u="sng" dirty="0" smtClean="0"/>
              <a:t>المؤسسات الصناعية الكبرى</a:t>
            </a:r>
            <a:r>
              <a:rPr lang="en-US" sz="3200" dirty="0" smtClean="0"/>
              <a:t> (أكثر من 250 عاملا) التي تتحكم في 40.3% من القيمة المضافة الصناعية بأوروبا.</a:t>
            </a:r>
            <a:endParaRPr lang="fr-FR" sz="3200" dirty="0" smtClean="0"/>
          </a:p>
          <a:p>
            <a:pPr algn="r" rtl="1"/>
            <a:r>
              <a:rPr lang="en-US" sz="3200" b="1" dirty="0" smtClean="0"/>
              <a:t>مثل:   </a:t>
            </a:r>
            <a:r>
              <a:rPr lang="en-US" sz="3200" b="1" u="sng" dirty="0" smtClean="0"/>
              <a:t> </a:t>
            </a:r>
            <a:endParaRPr lang="fr-FR" sz="3200" dirty="0" smtClean="0"/>
          </a:p>
          <a:p>
            <a:pPr algn="r" rtl="1"/>
            <a:r>
              <a:rPr lang="en-US" sz="3200" dirty="0" smtClean="0"/>
              <a:t>  مؤسسة </a:t>
            </a:r>
            <a:r>
              <a:rPr lang="en-US" sz="3200" b="1" u="sng" dirty="0" smtClean="0"/>
              <a:t>"</a:t>
            </a:r>
            <a:r>
              <a:rPr lang="en-US" sz="3200" b="1" u="sng" dirty="0" err="1" smtClean="0"/>
              <a:t>آرباص</a:t>
            </a:r>
            <a:r>
              <a:rPr lang="en-US" sz="3200" b="1" u="sng" dirty="0" smtClean="0"/>
              <a:t>"</a:t>
            </a:r>
            <a:r>
              <a:rPr lang="en-US" sz="3200" dirty="0" smtClean="0"/>
              <a:t> مختصة في صناعة الطائرات وهي أشهر مؤسسة أوروبية: مشتركة بين فرنسا + ألمانيا + بريطانيا + اسبانيا + بلجيكا..</a:t>
            </a:r>
            <a:endParaRPr lang="fr-FR" sz="3200" dirty="0" smtClean="0"/>
          </a:p>
          <a:p>
            <a:pPr algn="r" rtl="1"/>
            <a:r>
              <a:rPr lang="fr-FR" sz="3200" dirty="0" smtClean="0"/>
              <a:t>·</a:t>
            </a:r>
            <a:r>
              <a:rPr lang="ar-SA" sz="3200" dirty="0" smtClean="0"/>
              <a:t>       </a:t>
            </a:r>
            <a:r>
              <a:rPr lang="en-US" sz="3200" dirty="0" smtClean="0"/>
              <a:t>مؤسسة </a:t>
            </a:r>
            <a:r>
              <a:rPr lang="en-US" sz="3200" b="1" u="sng" dirty="0" smtClean="0"/>
              <a:t>"آريان" </a:t>
            </a:r>
            <a:r>
              <a:rPr lang="en-US" sz="3200" dirty="0" smtClean="0"/>
              <a:t>الفضائية وتمثل رمزا لقوة الصناعة الفضائية الأوروبية ونموذجا ناجحا للتكامل الاقتصادي الأوروبي. </a:t>
            </a:r>
            <a:endParaRPr lang="fr-FR" sz="3200" dirty="0" smtClean="0"/>
          </a:p>
          <a:p>
            <a:pPr algn="r" rtl="1"/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dirty="0" smtClean="0"/>
              <a:t> وهناك </a:t>
            </a:r>
            <a:r>
              <a:rPr lang="en-US" sz="3200" b="1" u="sng" dirty="0" smtClean="0"/>
              <a:t>مؤسسات صناعي عبر قطرية</a:t>
            </a:r>
            <a:r>
              <a:rPr lang="en-US" sz="3200" dirty="0" smtClean="0"/>
              <a:t> أوروبية مثل:</a:t>
            </a:r>
            <a:endParaRPr lang="fr-FR" sz="3200" dirty="0" smtClean="0"/>
          </a:p>
          <a:p>
            <a:pPr algn="r" rtl="1"/>
            <a:r>
              <a:rPr lang="fr-FR" sz="3200" dirty="0" smtClean="0"/>
              <a:t>·</a:t>
            </a:r>
            <a:r>
              <a:rPr lang="ar-SA" sz="3200" dirty="0" smtClean="0"/>
              <a:t>         </a:t>
            </a:r>
            <a:r>
              <a:rPr lang="en-US" sz="3200" dirty="0" smtClean="0"/>
              <a:t>مؤسسة </a:t>
            </a:r>
            <a:r>
              <a:rPr lang="en-US" sz="3200" b="1" u="sng" dirty="0" smtClean="0"/>
              <a:t>"</a:t>
            </a:r>
            <a:r>
              <a:rPr lang="en-US" sz="3200" b="1" u="sng" dirty="0" err="1" smtClean="0"/>
              <a:t>رويال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دوتش</a:t>
            </a:r>
            <a:r>
              <a:rPr lang="en-US" sz="3200" b="1" u="sng" dirty="0" smtClean="0"/>
              <a:t> / شال"</a:t>
            </a:r>
            <a:r>
              <a:rPr lang="en-US" sz="3200" dirty="0" smtClean="0"/>
              <a:t> (بريطانية هولندية) (م.ع.1 في صناعة النفط).</a:t>
            </a:r>
            <a:endParaRPr lang="fr-FR" sz="3200" dirty="0" smtClean="0"/>
          </a:p>
          <a:p>
            <a:pPr algn="r" rtl="1"/>
            <a:r>
              <a:rPr lang="fr-FR" sz="3200" dirty="0" smtClean="0"/>
              <a:t>·</a:t>
            </a:r>
            <a:r>
              <a:rPr lang="ar-SA" sz="3200" dirty="0" smtClean="0"/>
              <a:t>       </a:t>
            </a:r>
            <a:r>
              <a:rPr lang="en-US" sz="3200" dirty="0" smtClean="0"/>
              <a:t>مؤسسة </a:t>
            </a:r>
            <a:r>
              <a:rPr lang="en-US" sz="3200" b="1" u="sng" dirty="0" smtClean="0"/>
              <a:t>"</a:t>
            </a:r>
            <a:r>
              <a:rPr lang="en-US" sz="3200" b="1" u="sng" dirty="0" err="1" smtClean="0"/>
              <a:t>بريتيش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بتروليوم</a:t>
            </a:r>
            <a:r>
              <a:rPr lang="en-US" sz="3200" b="1" u="sng" dirty="0" smtClean="0"/>
              <a:t>"</a:t>
            </a:r>
            <a:r>
              <a:rPr lang="en-US" sz="3200" dirty="0" smtClean="0"/>
              <a:t> (بريطانية) (م.ع.3 في صناعة النفط).</a:t>
            </a:r>
            <a:endParaRPr lang="fr-FR" sz="3200" dirty="0" smtClean="0"/>
          </a:p>
          <a:p>
            <a:pPr algn="r" rtl="1"/>
            <a:r>
              <a:rPr lang="fr-FR" sz="3200" dirty="0" smtClean="0"/>
              <a:t>·</a:t>
            </a:r>
            <a:r>
              <a:rPr lang="ar-SA" sz="3200" dirty="0" smtClean="0"/>
              <a:t>       </a:t>
            </a:r>
            <a:r>
              <a:rPr lang="en-US" sz="3200" dirty="0" smtClean="0"/>
              <a:t>مؤسسة "</a:t>
            </a:r>
            <a:r>
              <a:rPr lang="en-US" sz="3200" b="1" u="sng" dirty="0" err="1" smtClean="0"/>
              <a:t>ديملر</a:t>
            </a:r>
            <a:r>
              <a:rPr lang="en-US" sz="3200" b="1" u="sng" dirty="0" smtClean="0"/>
              <a:t> </a:t>
            </a:r>
            <a:r>
              <a:rPr lang="en-US" sz="3200" b="1" u="sng" dirty="0" err="1" smtClean="0"/>
              <a:t>بانز</a:t>
            </a:r>
            <a:r>
              <a:rPr lang="en-US" sz="3200" b="1" u="sng" dirty="0" smtClean="0"/>
              <a:t> / </a:t>
            </a:r>
            <a:r>
              <a:rPr lang="en-US" sz="3200" b="1" u="sng" dirty="0" err="1" smtClean="0"/>
              <a:t>كريسلر</a:t>
            </a:r>
            <a:r>
              <a:rPr lang="en-US" sz="3200" b="1" u="sng" dirty="0" smtClean="0"/>
              <a:t>"</a:t>
            </a:r>
            <a:r>
              <a:rPr lang="en-US" sz="3200" dirty="0" smtClean="0"/>
              <a:t> (ألمانية أمريكية) (م.ع.5 في صناعة السيارات).</a:t>
            </a:r>
            <a:endParaRPr lang="fr-FR" sz="3200" dirty="0" smtClean="0"/>
          </a:p>
          <a:p>
            <a:pPr algn="r" rtl="1"/>
            <a:r>
              <a:rPr lang="fr-FR" sz="3200" dirty="0" smtClean="0"/>
              <a:t>·</a:t>
            </a:r>
            <a:r>
              <a:rPr lang="ar-SA" sz="3200" dirty="0" smtClean="0"/>
              <a:t>       </a:t>
            </a:r>
            <a:r>
              <a:rPr lang="en-US" sz="3200" dirty="0" smtClean="0"/>
              <a:t>مؤسسة </a:t>
            </a:r>
            <a:r>
              <a:rPr lang="en-US" sz="3200" b="1" u="sng" dirty="0" smtClean="0"/>
              <a:t>"</a:t>
            </a:r>
            <a:r>
              <a:rPr lang="en-US" sz="3200" b="1" u="sng" dirty="0" err="1" smtClean="0"/>
              <a:t>طوطال</a:t>
            </a:r>
            <a:r>
              <a:rPr lang="en-US" sz="3200" b="1" u="sng" dirty="0" smtClean="0"/>
              <a:t>"</a:t>
            </a:r>
            <a:r>
              <a:rPr lang="en-US" sz="3200" dirty="0" smtClean="0"/>
              <a:t> (فرنسية) (م.ع.8 في صناعة النفط). </a:t>
            </a:r>
            <a:endParaRPr lang="fr-FR" sz="3200" dirty="0" smtClean="0"/>
          </a:p>
          <a:p>
            <a:pPr algn="r" rtl="1"/>
            <a:r>
              <a:rPr lang="en-US" sz="3200" dirty="0" smtClean="0"/>
              <a:t>= رمز القوة الاقتصادية للاتحاد الأوروبي.</a:t>
            </a:r>
            <a:endParaRPr lang="fr-FR" sz="3200" dirty="0" smtClean="0"/>
          </a:p>
          <a:p>
            <a:pPr algn="r" rtl="1"/>
            <a:r>
              <a:rPr lang="en-US" sz="3200" dirty="0" smtClean="0">
                <a:solidFill>
                  <a:srgbClr val="7030A0"/>
                </a:solidFill>
              </a:rPr>
              <a:t> </a:t>
            </a:r>
            <a:r>
              <a:rPr lang="en-US" sz="3200" b="1" dirty="0" smtClean="0">
                <a:solidFill>
                  <a:srgbClr val="7030A0"/>
                </a:solidFill>
              </a:rPr>
              <a:t>ج)</a:t>
            </a:r>
            <a:r>
              <a:rPr lang="en-US" sz="3200" b="1" u="sng" dirty="0" smtClean="0">
                <a:solidFill>
                  <a:srgbClr val="7030A0"/>
                </a:solidFill>
              </a:rPr>
              <a:t> استثمارات أجنبية هائلة ومفيدة:</a:t>
            </a:r>
            <a:endParaRPr lang="fr-FR" sz="3200" dirty="0" smtClean="0">
              <a:solidFill>
                <a:srgbClr val="7030A0"/>
              </a:solidFill>
            </a:endParaRPr>
          </a:p>
          <a:p>
            <a:pPr algn="r" rtl="1"/>
            <a:r>
              <a:rPr lang="en-US" sz="3200" dirty="0" smtClean="0"/>
              <a:t>-  ضخمة ( قيمتها الجملية سنة 2004 = 206.3 مليار </a:t>
            </a:r>
            <a:r>
              <a:rPr lang="en-US" sz="3200" dirty="0" err="1" smtClean="0"/>
              <a:t>يورو</a:t>
            </a:r>
            <a:r>
              <a:rPr lang="en-US" sz="3200" dirty="0" smtClean="0"/>
              <a:t>[70% منها استثمارات أوروبية بينية/ والبقية مصدرها الولايات .م. أ واليابان)</a:t>
            </a:r>
            <a:endParaRPr lang="fr-FR" sz="3200" dirty="0" smtClean="0"/>
          </a:p>
          <a:p>
            <a:pPr algn="r" rtl="1"/>
            <a:r>
              <a:rPr lang="en-US" sz="3200" dirty="0" smtClean="0"/>
              <a:t>= تنشّط كثيرا الاقتصاد الأوروبي.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57916" y="406661"/>
            <a:ext cx="104834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u="sng" dirty="0" smtClean="0">
                <a:solidFill>
                  <a:srgbClr val="7030A0"/>
                </a:solidFill>
              </a:rPr>
              <a:t>د) أهمية البحث العلمي والتجديد التكنولوجي:</a:t>
            </a:r>
            <a:endParaRPr lang="en-US" sz="3200" b="1" u="sng" dirty="0" smtClean="0">
              <a:solidFill>
                <a:srgbClr val="7030A0"/>
              </a:solidFill>
            </a:endParaRPr>
          </a:p>
          <a:p>
            <a:pPr algn="r" rtl="1"/>
            <a:endParaRPr lang="fr-FR" sz="3200" dirty="0" smtClean="0"/>
          </a:p>
          <a:p>
            <a:pPr algn="r" rtl="1"/>
            <a:r>
              <a:rPr lang="en-US" sz="3200" dirty="0" smtClean="0"/>
              <a:t>لدعم البحث العلمي والتجديد التكنولوجي -  ومواجهة تفوق الولايات المتحدة ومنافسة اليابان -  رصد  الاتحاد الأوروبي أموالا طائلة (= 186 مليار يور سنة 2002)، لفائدة مؤسسات ومراكز أبحاثه الكثيرة الخاصة والجامعية ، وأحدث برنامجا مشتركا يعرف </a:t>
            </a:r>
            <a:r>
              <a:rPr lang="en-US" sz="3200" dirty="0" err="1" smtClean="0"/>
              <a:t>بـ</a:t>
            </a:r>
            <a:r>
              <a:rPr lang="en-US" sz="3200" dirty="0" smtClean="0"/>
              <a:t> "البحث والتنمية" وبعث صناديق مختلفة (الصندوق الأوروبي لتوجيه وضمان الفلاحة </a:t>
            </a:r>
            <a:r>
              <a:rPr lang="fr-FR" sz="3200" dirty="0" smtClean="0"/>
              <a:t>FEOGA</a:t>
            </a:r>
            <a:r>
              <a:rPr lang="en-US" sz="3200" dirty="0" smtClean="0"/>
              <a:t>) لدعم التنمية، والهدف هو تطوير الإنتاج والإنتاجية في مختلف الميادين الاقتصادية.</a:t>
            </a:r>
            <a:endParaRPr lang="fr-FR" sz="3200" dirty="0" smtClean="0"/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914403" y="1198809"/>
            <a:ext cx="99364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tabLst>
                <a:tab pos="9144000" algn="l"/>
              </a:tabLst>
            </a:pPr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الخاتمة</a:t>
            </a: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tabLst>
                <a:tab pos="9144000" algn="l"/>
              </a:tabLst>
            </a:pP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tabLst>
                <a:tab pos="9144000" algn="l"/>
              </a:tabLst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/>
              <a:t>الاتحاد الأوروبي قطب اقتصادي عالمي متكامل دعائمه متعددة وقوية وهو يطمح إلى تحقيق وحدة اجتماعية وسياسية.   </a:t>
            </a:r>
            <a:endParaRPr lang="fr-FR" sz="4800" dirty="0" smtClean="0"/>
          </a:p>
          <a:p>
            <a:pPr algn="ctr" rtl="1">
              <a:tabLst>
                <a:tab pos="9144000" algn="l"/>
              </a:tabLst>
            </a:pPr>
            <a:endParaRPr lang="en-US" sz="4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tabLst>
                <a:tab pos="9144000" algn="l"/>
              </a:tabLst>
            </a:pP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5455920" y="304800"/>
            <a:ext cx="5227320" cy="70788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rtl="1"/>
            <a:r>
              <a:rPr lang="en-US" sz="4000" dirty="0" smtClean="0"/>
              <a:t>إتمام خريطة نصف جاهزة </a:t>
            </a:r>
            <a:endParaRPr lang="fr-FR" sz="4000" dirty="0"/>
          </a:p>
        </p:txBody>
      </p:sp>
      <p:pic>
        <p:nvPicPr>
          <p:cNvPr id="14337" name="Imag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489960" y="1021080"/>
            <a:ext cx="7299960" cy="562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82040" y="487680"/>
            <a:ext cx="10317480" cy="525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4360"/>
            <a:ext cx="11643360" cy="5262245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 algn="r" rtl="1"/>
            <a:r>
              <a:rPr lang="fr-FR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- مجال شاسع وثري وآليات تحكم مرضية :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lvl="0" algn="r" rtl="1"/>
            <a:endParaRPr lang="fr-FR" sz="2800" dirty="0" smtClean="0"/>
          </a:p>
          <a:p>
            <a:pPr marL="514350" lvl="0" indent="-514350" algn="r" rtl="1">
              <a:buAutoNum type="arabicParenR"/>
            </a:pPr>
            <a:r>
              <a:rPr lang="en-US" sz="2800" b="1" dirty="0" smtClean="0">
                <a:solidFill>
                  <a:srgbClr val="00B050"/>
                </a:solidFill>
              </a:rPr>
              <a:t>مجال شاسع وثري: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514350" lvl="0" indent="-514350" algn="r" rtl="1"/>
            <a:endParaRPr lang="fr-FR" sz="2800" dirty="0" smtClean="0"/>
          </a:p>
          <a:p>
            <a:pPr lvl="0" algn="r" rtl="1" fontAlgn="base"/>
            <a:r>
              <a:rPr lang="en-US" sz="2800" dirty="0" smtClean="0"/>
              <a:t> **  عدد الدول الأعضاء بالاتحاد الأوروبي حاليا = 27 دولة.</a:t>
            </a:r>
            <a:endParaRPr lang="fr-FR" sz="2800" dirty="0" smtClean="0"/>
          </a:p>
          <a:p>
            <a:pPr lvl="0" algn="r" rtl="1"/>
            <a:r>
              <a:rPr lang="en-US" sz="2800" dirty="0" smtClean="0"/>
              <a:t> **  مساحة شاسعة تقدر </a:t>
            </a:r>
            <a:r>
              <a:rPr lang="en-US" sz="2800" dirty="0" err="1" smtClean="0"/>
              <a:t>بـ</a:t>
            </a:r>
            <a:r>
              <a:rPr lang="en-US" sz="2800" dirty="0" smtClean="0"/>
              <a:t>  4.241 مليون كلم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.= ملائمة لتعاطي مختلف الأنشطة الاقتصادية.</a:t>
            </a:r>
            <a:endParaRPr lang="fr-FR" sz="2800" dirty="0" smtClean="0"/>
          </a:p>
          <a:p>
            <a:pPr lvl="0" algn="r" rtl="1"/>
            <a:r>
              <a:rPr lang="en-US" sz="2800" dirty="0" smtClean="0"/>
              <a:t>** له سواحل طويلة (جنوبا + </a:t>
            </a:r>
            <a:r>
              <a:rPr lang="en-US" sz="2800" dirty="0" err="1" smtClean="0"/>
              <a:t>غ</a:t>
            </a:r>
            <a:r>
              <a:rPr lang="en-US" sz="2800" dirty="0" smtClean="0"/>
              <a:t>+ شمالا) = مكنته من الانفتاح (ثقافيا وتجاريا) على العالم الخارجي المتوسطي وما وراء المحيط الأطلسي (قارة أمريكا)+ يسرت استغلال ثروات سمكية هائلة .</a:t>
            </a:r>
            <a:endParaRPr lang="fr-FR" sz="2800" dirty="0" smtClean="0"/>
          </a:p>
          <a:p>
            <a:pPr lvl="0" algn="r" rtl="1"/>
            <a:r>
              <a:rPr lang="en-US" sz="2800" dirty="0" smtClean="0"/>
              <a:t>**  تضاريسه متنوعة ومفيدة:</a:t>
            </a:r>
            <a:endParaRPr lang="fr-FR" sz="2800" dirty="0" smtClean="0"/>
          </a:p>
          <a:p>
            <a:pPr lvl="0" algn="r" rtl="1"/>
            <a:r>
              <a:rPr lang="en-US" sz="2800" dirty="0" smtClean="0"/>
              <a:t>- السهول ممتدة وخصبة = مكنت من ممارسة فلاحة مزدهرة.</a:t>
            </a:r>
            <a:endParaRPr lang="fr-FR" sz="2800" dirty="0" smtClean="0"/>
          </a:p>
          <a:p>
            <a:pPr lvl="0" algn="r" rtl="1"/>
            <a:r>
              <a:rPr lang="en-US" sz="2800" dirty="0" smtClean="0"/>
              <a:t>** </a:t>
            </a:r>
            <a:r>
              <a:rPr lang="en-US" sz="2800" dirty="0" err="1" smtClean="0"/>
              <a:t>المناخات</a:t>
            </a:r>
            <a:r>
              <a:rPr lang="en-US" sz="2800" dirty="0" smtClean="0"/>
              <a:t> متعددة رطبة ومفيدة = مكّنت من تنويع المحاصيل الزراعية والانتفاع من شبكة نهرية كثيفة (فلاحيا وصناعيا ونقل البضائع).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9080" y="452062"/>
            <a:ext cx="11506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800" b="1" dirty="0" smtClean="0">
                <a:solidFill>
                  <a:srgbClr val="00B050"/>
                </a:solidFill>
              </a:rPr>
              <a:t>2 - ثروات طبيعية غير كافية: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algn="r" rtl="1"/>
            <a:endParaRPr lang="en-US" sz="3200" b="1" dirty="0" smtClean="0"/>
          </a:p>
          <a:p>
            <a:pPr algn="r" rtl="1"/>
            <a:r>
              <a:rPr lang="en-US" sz="3200" dirty="0" smtClean="0"/>
              <a:t>** يمتلك ثروة مائية وخشبية هائلة تتركز على قمم الجبال الممتدة = تفيد الفلاحة والصناعة.</a:t>
            </a:r>
            <a:endParaRPr lang="fr-FR" sz="3200" dirty="0" smtClean="0"/>
          </a:p>
          <a:p>
            <a:pPr algn="r" rtl="1"/>
            <a:r>
              <a:rPr lang="en-US" sz="3200" dirty="0" smtClean="0"/>
              <a:t>** ينتج ثروات </a:t>
            </a:r>
            <a:r>
              <a:rPr lang="en-US" sz="3200" dirty="0" err="1" smtClean="0"/>
              <a:t>منجمية</a:t>
            </a:r>
            <a:r>
              <a:rPr lang="en-US" sz="3200" dirty="0" smtClean="0"/>
              <a:t> متنوعة أبرزها:</a:t>
            </a:r>
            <a:endParaRPr lang="fr-FR" sz="3200" dirty="0" smtClean="0"/>
          </a:p>
          <a:p>
            <a:pPr algn="r" rtl="1"/>
            <a:r>
              <a:rPr lang="ar-SA" sz="3200" dirty="0" smtClean="0"/>
              <a:t>-         </a:t>
            </a:r>
            <a:r>
              <a:rPr lang="en-US" sz="3200" dirty="0" smtClean="0"/>
              <a:t>خام معدن الحديد.</a:t>
            </a:r>
            <a:endParaRPr lang="fr-FR" sz="3200" dirty="0" smtClean="0"/>
          </a:p>
          <a:p>
            <a:pPr algn="r" rtl="1"/>
            <a:r>
              <a:rPr lang="en-US" sz="3200" dirty="0" smtClean="0"/>
              <a:t>  ** ينتج مصادر طاقية متنوعة وهي:</a:t>
            </a:r>
            <a:endParaRPr lang="fr-FR" sz="3200" dirty="0" smtClean="0"/>
          </a:p>
          <a:p>
            <a:pPr algn="r" rtl="1"/>
            <a:r>
              <a:rPr lang="ar-SA" sz="3200" dirty="0" smtClean="0"/>
              <a:t>-         </a:t>
            </a:r>
            <a:r>
              <a:rPr lang="en-US" sz="3200" dirty="0" smtClean="0"/>
              <a:t>الفحم الحجري [لغنيت  = فحم رديء] </a:t>
            </a:r>
            <a:endParaRPr lang="fr-FR" sz="3200" dirty="0" smtClean="0"/>
          </a:p>
          <a:p>
            <a:pPr algn="r" rtl="1"/>
            <a:r>
              <a:rPr lang="ar-SA" sz="3200" dirty="0" smtClean="0"/>
              <a:t>-         </a:t>
            </a:r>
            <a:r>
              <a:rPr lang="en-US" sz="3200" dirty="0" smtClean="0"/>
              <a:t>محروقات النفط والغاز الطبيعي(في قاع بحر الشمال) بكميات معتبرة،</a:t>
            </a:r>
            <a:endParaRPr lang="fr-FR" sz="3200" dirty="0" smtClean="0"/>
          </a:p>
          <a:p>
            <a:pPr algn="r" rtl="1"/>
            <a:r>
              <a:rPr lang="ar-SA" sz="3200" dirty="0" smtClean="0"/>
              <a:t>-         </a:t>
            </a:r>
            <a:r>
              <a:rPr lang="en-US" sz="3200" dirty="0" err="1" smtClean="0"/>
              <a:t>الكهرماء</a:t>
            </a:r>
            <a:r>
              <a:rPr lang="en-US" sz="3200" dirty="0" smtClean="0"/>
              <a:t> (تولده السدود الضخمة) والكهرباء النووي بكميات كبيرة.</a:t>
            </a:r>
            <a:endParaRPr lang="fr-FR" sz="3200" dirty="0" smtClean="0"/>
          </a:p>
          <a:p>
            <a:pPr algn="r" rtl="1"/>
            <a:r>
              <a:rPr lang="en-US" sz="3200" dirty="0" smtClean="0"/>
              <a:t>  ** لكن الإنتاج </a:t>
            </a:r>
            <a:r>
              <a:rPr lang="en-US" sz="3200" dirty="0" err="1" smtClean="0"/>
              <a:t>الطاقي</a:t>
            </a:r>
            <a:r>
              <a:rPr lang="en-US" sz="3200" dirty="0" smtClean="0"/>
              <a:t> الجملي لا يغطي كل الاستهلاك (= هناك عجز </a:t>
            </a:r>
            <a:r>
              <a:rPr lang="en-US" sz="3200" dirty="0" err="1" smtClean="0"/>
              <a:t>طاقي</a:t>
            </a:r>
            <a:r>
              <a:rPr lang="en-US" sz="3200" dirty="0" smtClean="0"/>
              <a:t> = يستورد </a:t>
            </a:r>
            <a:r>
              <a:rPr lang="en-US" sz="2800" dirty="0" smtClean="0"/>
              <a:t>الاتحاد الأوروبي48.6% من حاجياته الاستهلاكية خاصة من النفط والغاز الطبيعي سنة 2003).</a:t>
            </a:r>
            <a:endParaRPr lang="fr-FR" sz="3200" dirty="0" smtClean="0"/>
          </a:p>
          <a:p>
            <a:pPr algn="r" rtl="1"/>
            <a:endParaRPr lang="en-US" sz="2800" b="1" dirty="0" smtClean="0">
              <a:solidFill>
                <a:srgbClr val="00B050"/>
              </a:solidFill>
            </a:endParaRPr>
          </a:p>
          <a:p>
            <a:pPr algn="r" rtl="1"/>
            <a:endParaRPr lang="en-US" sz="2800" b="1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18162" y="406664"/>
            <a:ext cx="112166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dirty="0" smtClean="0">
                <a:solidFill>
                  <a:srgbClr val="00B050"/>
                </a:solidFill>
              </a:rPr>
              <a:t>3 </a:t>
            </a: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dirty="0" smtClean="0">
                <a:solidFill>
                  <a:srgbClr val="00B050"/>
                </a:solidFill>
              </a:rPr>
              <a:t>آليات التحكم في المجال مرضية :</a:t>
            </a:r>
            <a:endParaRPr lang="en-US" sz="2800" b="1" u="sng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  <a:reflection blurRad="6350" stA="60000" endA="900" endPos="60000" dist="60007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/>
              <a:t> </a:t>
            </a:r>
            <a:endParaRPr lang="fr-FR" sz="2800" dirty="0" smtClean="0"/>
          </a:p>
          <a:p>
            <a:pPr algn="r" rtl="1"/>
            <a:r>
              <a:rPr lang="en-US" sz="2800" b="1" dirty="0" smtClean="0"/>
              <a:t> </a:t>
            </a:r>
            <a:r>
              <a:rPr lang="en-US" sz="3200" dirty="0" smtClean="0"/>
              <a:t>أبرزها:</a:t>
            </a:r>
            <a:endParaRPr lang="fr-FR" sz="3200" dirty="0" smtClean="0"/>
          </a:p>
          <a:p>
            <a:pPr algn="r" rtl="1"/>
            <a:r>
              <a:rPr lang="en-US" sz="3200" u="sng" dirty="0" smtClean="0"/>
              <a:t>**1** شبكة تحضر كثيفة:</a:t>
            </a:r>
            <a:endParaRPr lang="fr-FR" sz="3200" dirty="0" smtClean="0"/>
          </a:p>
          <a:p>
            <a:pPr algn="r" rtl="1"/>
            <a:r>
              <a:rPr lang="en-US" sz="3200" dirty="0" smtClean="0"/>
              <a:t>      - تتعدد فيها الحواضر الكبرى (&gt;3 مليون </a:t>
            </a:r>
            <a:r>
              <a:rPr lang="en-US" sz="3200" dirty="0" err="1" smtClean="0"/>
              <a:t>س</a:t>
            </a:r>
            <a:r>
              <a:rPr lang="en-US" sz="3200" dirty="0" smtClean="0"/>
              <a:t>) = (باريس + لندن + برلين + مدريد...) </a:t>
            </a:r>
            <a:endParaRPr lang="fr-FR" sz="3200" dirty="0" smtClean="0"/>
          </a:p>
          <a:p>
            <a:pPr algn="r" rtl="1"/>
            <a:r>
              <a:rPr lang="en-US" sz="3200" dirty="0" smtClean="0"/>
              <a:t>      = تنظم المجال بصفة جيدة وتتحكّم في قدراته  أوروبيا وإقليميا + تشعّ عالميا وتسعى  إلى الاستفادة من ثروات العالم المتاحة. </a:t>
            </a:r>
            <a:endParaRPr lang="fr-FR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67840" y="308372"/>
            <a:ext cx="1008888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الوثيقة1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معطيات إحصائية حول الاتحاد الأوروبي سنة 2009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0080" y="1158240"/>
            <a:ext cx="11109959" cy="438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3400" y="381000"/>
            <a:ext cx="1097280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الوثيقة 2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تطور نسبة التبعية الطاقية بالإتحاد الأوروبي بين 1996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2004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9081" y="1051560"/>
            <a:ext cx="1107948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46763" y="879104"/>
            <a:ext cx="1091183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b="1" dirty="0" smtClean="0"/>
              <a:t> النشاط ألتقييمي </a:t>
            </a:r>
            <a:endParaRPr lang="en-US" sz="3200" b="1" dirty="0" smtClean="0"/>
          </a:p>
          <a:p>
            <a:pPr algn="r" rtl="1"/>
            <a:endParaRPr lang="fr-FR" sz="3200" dirty="0" smtClean="0"/>
          </a:p>
          <a:p>
            <a:pPr algn="r" rtl="1"/>
            <a:r>
              <a:rPr lang="en-US" sz="3200" dirty="0" smtClean="0"/>
              <a:t>أدرس الوثائق بالاعتماد على الأسئلة التالية:</a:t>
            </a:r>
            <a:endParaRPr lang="fr-FR" sz="3200" dirty="0" smtClean="0"/>
          </a:p>
          <a:p>
            <a:pPr algn="r" rtl="1"/>
            <a:r>
              <a:rPr lang="en-US" sz="3200" dirty="0" smtClean="0"/>
              <a:t>1/  أقدم الوثيقتين </a:t>
            </a:r>
            <a:endParaRPr lang="fr-FR" sz="3200" dirty="0" smtClean="0"/>
          </a:p>
          <a:p>
            <a:pPr algn="r" rtl="1"/>
            <a:r>
              <a:rPr lang="en-US" sz="3200" dirty="0" smtClean="0"/>
              <a:t>2 /اشرح دعائم القوة الاقتصادية الأوروبية .</a:t>
            </a:r>
            <a:endParaRPr lang="fr-FR" sz="3200" dirty="0" smtClean="0"/>
          </a:p>
          <a:p>
            <a:pPr algn="r" rtl="1"/>
            <a:r>
              <a:rPr lang="en-US" sz="3200" dirty="0" smtClean="0"/>
              <a:t>3 / أبرز حدودها.</a:t>
            </a:r>
            <a:endParaRPr lang="fr-FR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46763" y="879104"/>
            <a:ext cx="10911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3200" dirty="0" smtClean="0"/>
              <a:t> </a:t>
            </a:r>
            <a:r>
              <a:rPr lang="en-US" sz="3600" u="sng" dirty="0" smtClean="0"/>
              <a:t>**2** شبكات نقل كثيفة ومتطورة برّية وبحرية وجوية:</a:t>
            </a:r>
            <a:endParaRPr lang="fr-FR" sz="3600" dirty="0" smtClean="0"/>
          </a:p>
          <a:p>
            <a:pPr algn="r" rtl="1"/>
            <a:r>
              <a:rPr lang="en-US" sz="3600" dirty="0" smtClean="0"/>
              <a:t> </a:t>
            </a:r>
            <a:r>
              <a:rPr lang="en-US" sz="3600" u="sng" dirty="0" smtClean="0"/>
              <a:t>**3** شبكات اتصال  متنوعة ومكثفة</a:t>
            </a:r>
            <a:r>
              <a:rPr lang="en-US" sz="3600" dirty="0" smtClean="0"/>
              <a:t>: هواتف + </a:t>
            </a:r>
            <a:r>
              <a:rPr lang="en-US" sz="3600" dirty="0" err="1" smtClean="0"/>
              <a:t>أنترنات</a:t>
            </a:r>
            <a:r>
              <a:rPr lang="en-US" sz="3600" dirty="0" smtClean="0"/>
              <a:t> ..... </a:t>
            </a:r>
            <a:endParaRPr lang="fr-FR" sz="3600" dirty="0" smtClean="0"/>
          </a:p>
          <a:p>
            <a:pPr algn="r" rtl="1"/>
            <a:r>
              <a:rPr lang="en-US" sz="3600" dirty="0" smtClean="0"/>
              <a:t>= تتولى هذه الشبكات تنظيم المجال وهي تتحكم في قدراته وتوزع ثرواته المادية والبشرية بما يفيد الاقتصاد. </a:t>
            </a:r>
            <a:endParaRPr lang="fr-FR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6879</Words>
  <Application>WPS Presentation</Application>
  <PresentationFormat>Personnalisé</PresentationFormat>
  <Paragraphs>180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Arial</vt:lpstr>
      <vt:lpstr>SimSun</vt:lpstr>
      <vt:lpstr>Wingdings</vt:lpstr>
      <vt:lpstr>Wingdings 2</vt:lpstr>
      <vt:lpstr>Wingdings</vt:lpstr>
      <vt:lpstr>Calibri</vt:lpstr>
      <vt:lpstr>Times New Roman</vt:lpstr>
      <vt:lpstr>Georgia</vt:lpstr>
      <vt:lpstr>Microsoft YaHei</vt:lpstr>
      <vt:lpstr>Arial Unicode MS</vt:lpstr>
      <vt:lpstr>Aldhabi</vt:lpstr>
      <vt:lpstr>Kristen ITC</vt:lpstr>
      <vt:lpstr>Gigi</vt:lpstr>
      <vt:lpstr>Algerian</vt:lpstr>
      <vt:lpstr>Arial Narrow</vt:lpstr>
      <vt:lpstr>Andalus</vt:lpstr>
      <vt:lpstr>Arabic Typesetting</vt:lpstr>
      <vt:lpstr>Civil</vt:lpstr>
      <vt:lpstr>الدرس الخامس :    دعائم القوة الاقتصادية بالاتحاد الأوروبي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الأدفاق المالية</dc:title>
  <dc:creator>Rayen</dc:creator>
  <cp:lastModifiedBy>Mehdi Kochlef</cp:lastModifiedBy>
  <cp:revision>270</cp:revision>
  <dcterms:created xsi:type="dcterms:W3CDTF">2016-09-04T22:39:00Z</dcterms:created>
  <dcterms:modified xsi:type="dcterms:W3CDTF">2024-03-12T13:56:36Z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56D64648194C4D5C8A269EBB10D84BDB_12</vt:lpwstr>
  </property>
  <property fmtid="{D5CDD505-2E9C-101B-9397-08002B2CF9AE}" pid="3" name="KSOProductBuildVer">
    <vt:lpwstr>1033-12.2.0.13489</vt:lpwstr>
  </property>
</Properties>
</file>